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Default Extension="gif" ContentType="image/gif"/>
  <Default Extension="mp4" ContentType="video/unknown"/>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Lst>
  <p:sldSz cx="18288000" cy="10287000"/>
  <p:notesSz cx="6858000" cy="9144000"/>
  <p:embeddedFontLst>
    <p:embeddedFont>
      <p:font typeface="Muli Bold" charset="0"/>
      <p:regular r:id="rId17"/>
    </p:embeddedFont>
    <p:embeddedFont>
      <p:font typeface="Muli Light" charset="0"/>
      <p:regular r:id="rId18"/>
    </p:embeddedFont>
    <p:embeddedFont>
      <p:font typeface="Cabin" charset="0"/>
      <p:regular r:id="rId19"/>
    </p:embeddedFont>
    <p:embeddedFont>
      <p:font typeface="Saira ExtraCondensed Bold" charset="0"/>
      <p:regular r:id="rId20"/>
    </p:embeddedFont>
    <p:embeddedFont>
      <p:font typeface="Muli Extra-Light" charset="0"/>
      <p:regular r:id="rId21"/>
    </p:embeddedFont>
    <p:embeddedFont>
      <p:font typeface="Muli" charset="0"/>
      <p:regular r:id="rId22"/>
    </p:embeddedFont>
    <p:embeddedFont>
      <p:font typeface="Saira ExtraCondensed Medium" charset="0"/>
      <p:regular r:id="rId23"/>
    </p:embeddedFont>
    <p:embeddedFont>
      <p:font typeface="Saira ExtraCondensed" charset="0"/>
      <p:regular r:id="rId24"/>
    </p:embeddedFont>
    <p:embeddedFont>
      <p:font typeface="Calibri" pitchFamily="34" charset="0"/>
      <p:regular r:id="rId25"/>
      <p:bold r:id="rId26"/>
      <p:italic r:id="rId27"/>
      <p:boldItalic r:id="rId28"/>
    </p:embeddedFont>
    <p:embeddedFont>
      <p:font typeface="Noto Sans Bold" charset="0"/>
      <p:regular r:id="rId29"/>
    </p:embeddedFont>
    <p:embeddedFont>
      <p:font typeface="Cabin Bold" charset="0"/>
      <p:regular r:id="rId3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p:scale>
          <a:sx n="58" d="100"/>
          <a:sy n="58" d="100"/>
        </p:scale>
        <p:origin x="-466" y="-19"/>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font" Target="fonts/font10.fntdata"/><Relationship Id="rId3" Type="http://schemas.openxmlformats.org/officeDocument/2006/relationships/slide" Target="slides/slide2.xml"/><Relationship Id="rId21" Type="http://schemas.openxmlformats.org/officeDocument/2006/relationships/font" Target="fonts/font5.fntdata"/><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font" Target="fonts/font9.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4.fntdata"/><Relationship Id="rId29" Type="http://schemas.openxmlformats.org/officeDocument/2006/relationships/font" Target="fonts/font1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font" Target="fonts/font12.fntdata"/><Relationship Id="rId10" Type="http://schemas.openxmlformats.org/officeDocument/2006/relationships/slide" Target="slides/slide9.xml"/><Relationship Id="rId19" Type="http://schemas.openxmlformats.org/officeDocument/2006/relationships/font" Target="fonts/font3.fntdata"/><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font" Target="fonts/font14.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10/12/2023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10/12/2023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10/12/2023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10/12/2023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10/12/2023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10/12/2023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10/12/2023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10/12/2023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10/12/2023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image" Target="../media/image12.svg"/><Relationship Id="rId18" Type="http://schemas.openxmlformats.org/officeDocument/2006/relationships/image" Target="../media/image9.png"/><Relationship Id="rId26" Type="http://schemas.openxmlformats.org/officeDocument/2006/relationships/image" Target="../media/image13.png"/><Relationship Id="rId3" Type="http://schemas.openxmlformats.org/officeDocument/2006/relationships/image" Target="../media/image2.svg"/><Relationship Id="rId21" Type="http://schemas.openxmlformats.org/officeDocument/2006/relationships/image" Target="../media/image20.svg"/><Relationship Id="rId7" Type="http://schemas.openxmlformats.org/officeDocument/2006/relationships/image" Target="../media/image6.svg"/><Relationship Id="rId12" Type="http://schemas.openxmlformats.org/officeDocument/2006/relationships/image" Target="../media/image6.png"/><Relationship Id="rId17" Type="http://schemas.openxmlformats.org/officeDocument/2006/relationships/image" Target="../media/image16.svg"/><Relationship Id="rId25" Type="http://schemas.openxmlformats.org/officeDocument/2006/relationships/image" Target="../media/image24.svg"/><Relationship Id="rId33" Type="http://schemas.openxmlformats.org/officeDocument/2006/relationships/image" Target="../media/image32.svg"/><Relationship Id="rId2" Type="http://schemas.openxmlformats.org/officeDocument/2006/relationships/image" Target="../media/image1.png"/><Relationship Id="rId16" Type="http://schemas.openxmlformats.org/officeDocument/2006/relationships/image" Target="../media/image8.png"/><Relationship Id="rId20" Type="http://schemas.openxmlformats.org/officeDocument/2006/relationships/image" Target="../media/image10.png"/><Relationship Id="rId29" Type="http://schemas.openxmlformats.org/officeDocument/2006/relationships/image" Target="../media/image28.svg"/><Relationship Id="rId1" Type="http://schemas.openxmlformats.org/officeDocument/2006/relationships/slideLayout" Target="../slideLayouts/slideLayout7.xml"/><Relationship Id="rId6" Type="http://schemas.openxmlformats.org/officeDocument/2006/relationships/image" Target="../media/image3.png"/><Relationship Id="rId11" Type="http://schemas.openxmlformats.org/officeDocument/2006/relationships/image" Target="../media/image10.svg"/><Relationship Id="rId24" Type="http://schemas.openxmlformats.org/officeDocument/2006/relationships/image" Target="../media/image12.png"/><Relationship Id="rId32" Type="http://schemas.openxmlformats.org/officeDocument/2006/relationships/image" Target="../media/image16.png"/><Relationship Id="rId5" Type="http://schemas.openxmlformats.org/officeDocument/2006/relationships/image" Target="../media/image4.svg"/><Relationship Id="rId15" Type="http://schemas.openxmlformats.org/officeDocument/2006/relationships/image" Target="../media/image14.svg"/><Relationship Id="rId23" Type="http://schemas.openxmlformats.org/officeDocument/2006/relationships/image" Target="../media/image22.svg"/><Relationship Id="rId28" Type="http://schemas.openxmlformats.org/officeDocument/2006/relationships/image" Target="../media/image14.png"/><Relationship Id="rId10" Type="http://schemas.openxmlformats.org/officeDocument/2006/relationships/image" Target="../media/image5.png"/><Relationship Id="rId19" Type="http://schemas.openxmlformats.org/officeDocument/2006/relationships/image" Target="../media/image18.svg"/><Relationship Id="rId31" Type="http://schemas.openxmlformats.org/officeDocument/2006/relationships/image" Target="../media/image30.svg"/><Relationship Id="rId4" Type="http://schemas.openxmlformats.org/officeDocument/2006/relationships/image" Target="../media/image2.png"/><Relationship Id="rId9" Type="http://schemas.openxmlformats.org/officeDocument/2006/relationships/image" Target="../media/image8.svg"/><Relationship Id="rId14" Type="http://schemas.openxmlformats.org/officeDocument/2006/relationships/image" Target="../media/image7.png"/><Relationship Id="rId22" Type="http://schemas.openxmlformats.org/officeDocument/2006/relationships/image" Target="../media/image11.png"/><Relationship Id="rId27" Type="http://schemas.openxmlformats.org/officeDocument/2006/relationships/image" Target="../media/image26.svg"/><Relationship Id="rId30" Type="http://schemas.openxmlformats.org/officeDocument/2006/relationships/image" Target="../media/image15.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45.jpeg"/><Relationship Id="rId4" Type="http://schemas.openxmlformats.org/officeDocument/2006/relationships/image" Target="../media/image38.png"/></Relationships>
</file>

<file path=ppt/slides/_rels/slide11.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84.svg"/><Relationship Id="rId3" Type="http://schemas.openxmlformats.org/officeDocument/2006/relationships/image" Target="../media/image57.svg"/><Relationship Id="rId7" Type="http://schemas.openxmlformats.org/officeDocument/2006/relationships/image" Target="../media/image47.svg"/><Relationship Id="rId12" Type="http://schemas.openxmlformats.org/officeDocument/2006/relationships/image" Target="../media/image47.png"/><Relationship Id="rId2"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82.svg"/><Relationship Id="rId5" Type="http://schemas.openxmlformats.org/officeDocument/2006/relationships/image" Target="../media/image43.svg"/><Relationship Id="rId15" Type="http://schemas.openxmlformats.org/officeDocument/2006/relationships/image" Target="../media/image86.svg"/><Relationship Id="rId10" Type="http://schemas.openxmlformats.org/officeDocument/2006/relationships/image" Target="../media/image46.png"/><Relationship Id="rId4" Type="http://schemas.openxmlformats.org/officeDocument/2006/relationships/image" Target="../media/image22.png"/><Relationship Id="rId9" Type="http://schemas.openxmlformats.org/officeDocument/2006/relationships/image" Target="../media/image45.svg"/><Relationship Id="rId14" Type="http://schemas.openxmlformats.org/officeDocument/2006/relationships/image" Target="../media/image48.png"/></Relationships>
</file>

<file path=ppt/slides/_rels/slide12.xml.rels><?xml version="1.0" encoding="UTF-8" standalone="yes"?>
<Relationships xmlns="http://schemas.openxmlformats.org/package/2006/relationships"><Relationship Id="rId8" Type="http://schemas.openxmlformats.org/officeDocument/2006/relationships/image" Target="../media/image68.svg"/><Relationship Id="rId13" Type="http://schemas.openxmlformats.org/officeDocument/2006/relationships/image" Target="../media/image9.png"/><Relationship Id="rId18" Type="http://schemas.openxmlformats.org/officeDocument/2006/relationships/image" Target="../media/image61.svg"/><Relationship Id="rId3" Type="http://schemas.openxmlformats.org/officeDocument/2006/relationships/image" Target="../media/image4.png"/><Relationship Id="rId21" Type="http://schemas.openxmlformats.org/officeDocument/2006/relationships/image" Target="../media/image50.png"/><Relationship Id="rId7" Type="http://schemas.openxmlformats.org/officeDocument/2006/relationships/image" Target="../media/image36.png"/><Relationship Id="rId12" Type="http://schemas.openxmlformats.org/officeDocument/2006/relationships/image" Target="../media/image10.svg"/><Relationship Id="rId17" Type="http://schemas.openxmlformats.org/officeDocument/2006/relationships/image" Target="../media/image32.png"/><Relationship Id="rId2" Type="http://schemas.openxmlformats.org/officeDocument/2006/relationships/image" Target="../media/image34.jpeg"/><Relationship Id="rId16" Type="http://schemas.openxmlformats.org/officeDocument/2006/relationships/image" Target="../media/image63.svg"/><Relationship Id="rId20" Type="http://schemas.openxmlformats.org/officeDocument/2006/relationships/image" Target="../media/image88.svg"/><Relationship Id="rId1" Type="http://schemas.openxmlformats.org/officeDocument/2006/relationships/slideLayout" Target="../slideLayouts/slideLayout7.xml"/><Relationship Id="rId6" Type="http://schemas.openxmlformats.org/officeDocument/2006/relationships/image" Target="../media/image66.svg"/><Relationship Id="rId11" Type="http://schemas.openxmlformats.org/officeDocument/2006/relationships/image" Target="../media/image5.png"/><Relationship Id="rId24" Type="http://schemas.openxmlformats.org/officeDocument/2006/relationships/image" Target="../media/image12.svg"/><Relationship Id="rId5" Type="http://schemas.openxmlformats.org/officeDocument/2006/relationships/image" Target="../media/image35.png"/><Relationship Id="rId15" Type="http://schemas.openxmlformats.org/officeDocument/2006/relationships/image" Target="../media/image33.png"/><Relationship Id="rId23" Type="http://schemas.openxmlformats.org/officeDocument/2006/relationships/image" Target="../media/image6.png"/><Relationship Id="rId10" Type="http://schemas.openxmlformats.org/officeDocument/2006/relationships/image" Target="../media/image6.svg"/><Relationship Id="rId19" Type="http://schemas.openxmlformats.org/officeDocument/2006/relationships/image" Target="../media/image49.png"/><Relationship Id="rId4" Type="http://schemas.openxmlformats.org/officeDocument/2006/relationships/image" Target="../media/image8.svg"/><Relationship Id="rId9" Type="http://schemas.openxmlformats.org/officeDocument/2006/relationships/image" Target="../media/image3.png"/><Relationship Id="rId14" Type="http://schemas.openxmlformats.org/officeDocument/2006/relationships/image" Target="../media/image18.svg"/><Relationship Id="rId22" Type="http://schemas.openxmlformats.org/officeDocument/2006/relationships/image" Target="../media/image90.svg"/></Relationships>
</file>

<file path=ppt/slides/_rels/slide13.xml.rels><?xml version="1.0" encoding="UTF-8" standalone="yes"?>
<Relationships xmlns="http://schemas.openxmlformats.org/package/2006/relationships"><Relationship Id="rId8" Type="http://schemas.openxmlformats.org/officeDocument/2006/relationships/image" Target="../media/image68.svg"/><Relationship Id="rId13" Type="http://schemas.openxmlformats.org/officeDocument/2006/relationships/image" Target="../media/image9.png"/><Relationship Id="rId18" Type="http://schemas.openxmlformats.org/officeDocument/2006/relationships/image" Target="../media/image61.svg"/><Relationship Id="rId3" Type="http://schemas.openxmlformats.org/officeDocument/2006/relationships/image" Target="../media/image4.png"/><Relationship Id="rId21" Type="http://schemas.openxmlformats.org/officeDocument/2006/relationships/image" Target="../media/image50.png"/><Relationship Id="rId7" Type="http://schemas.openxmlformats.org/officeDocument/2006/relationships/image" Target="../media/image36.png"/><Relationship Id="rId12" Type="http://schemas.openxmlformats.org/officeDocument/2006/relationships/image" Target="../media/image10.svg"/><Relationship Id="rId17" Type="http://schemas.openxmlformats.org/officeDocument/2006/relationships/image" Target="../media/image32.png"/><Relationship Id="rId2" Type="http://schemas.openxmlformats.org/officeDocument/2006/relationships/image" Target="../media/image34.jpeg"/><Relationship Id="rId16" Type="http://schemas.openxmlformats.org/officeDocument/2006/relationships/image" Target="../media/image63.svg"/><Relationship Id="rId20" Type="http://schemas.openxmlformats.org/officeDocument/2006/relationships/image" Target="../media/image88.svg"/><Relationship Id="rId1" Type="http://schemas.openxmlformats.org/officeDocument/2006/relationships/slideLayout" Target="../slideLayouts/slideLayout7.xml"/><Relationship Id="rId6" Type="http://schemas.openxmlformats.org/officeDocument/2006/relationships/image" Target="../media/image66.svg"/><Relationship Id="rId11" Type="http://schemas.openxmlformats.org/officeDocument/2006/relationships/image" Target="../media/image5.png"/><Relationship Id="rId24" Type="http://schemas.openxmlformats.org/officeDocument/2006/relationships/image" Target="../media/image12.svg"/><Relationship Id="rId5" Type="http://schemas.openxmlformats.org/officeDocument/2006/relationships/image" Target="../media/image35.png"/><Relationship Id="rId15" Type="http://schemas.openxmlformats.org/officeDocument/2006/relationships/image" Target="../media/image33.png"/><Relationship Id="rId23" Type="http://schemas.openxmlformats.org/officeDocument/2006/relationships/image" Target="../media/image6.png"/><Relationship Id="rId10" Type="http://schemas.openxmlformats.org/officeDocument/2006/relationships/image" Target="../media/image6.svg"/><Relationship Id="rId19" Type="http://schemas.openxmlformats.org/officeDocument/2006/relationships/image" Target="../media/image49.png"/><Relationship Id="rId4" Type="http://schemas.openxmlformats.org/officeDocument/2006/relationships/image" Target="../media/image8.svg"/><Relationship Id="rId9" Type="http://schemas.openxmlformats.org/officeDocument/2006/relationships/image" Target="../media/image3.png"/><Relationship Id="rId14" Type="http://schemas.openxmlformats.org/officeDocument/2006/relationships/image" Target="../media/image18.svg"/><Relationship Id="rId22" Type="http://schemas.openxmlformats.org/officeDocument/2006/relationships/image" Target="../media/image90.svg"/></Relationships>
</file>

<file path=ppt/slides/_rels/slide14.xml.rels><?xml version="1.0" encoding="UTF-8" standalone="yes"?>
<Relationships xmlns="http://schemas.openxmlformats.org/package/2006/relationships"><Relationship Id="rId3" Type="http://schemas.openxmlformats.org/officeDocument/2006/relationships/image" Target="../media/image92.svg"/><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39.svg"/><Relationship Id="rId13" Type="http://schemas.openxmlformats.org/officeDocument/2006/relationships/image" Target="../media/image23.png"/><Relationship Id="rId18" Type="http://schemas.openxmlformats.org/officeDocument/2006/relationships/image" Target="../media/image49.svg"/><Relationship Id="rId3" Type="http://schemas.openxmlformats.org/officeDocument/2006/relationships/image" Target="../media/image18.png"/><Relationship Id="rId7" Type="http://schemas.openxmlformats.org/officeDocument/2006/relationships/image" Target="../media/image20.png"/><Relationship Id="rId12" Type="http://schemas.openxmlformats.org/officeDocument/2006/relationships/image" Target="../media/image43.svg"/><Relationship Id="rId17" Type="http://schemas.openxmlformats.org/officeDocument/2006/relationships/image" Target="../media/image25.png"/><Relationship Id="rId2" Type="http://schemas.openxmlformats.org/officeDocument/2006/relationships/image" Target="../media/image17.jpeg"/><Relationship Id="rId16" Type="http://schemas.openxmlformats.org/officeDocument/2006/relationships/image" Target="../media/image47.svg"/><Relationship Id="rId1" Type="http://schemas.openxmlformats.org/officeDocument/2006/relationships/slideLayout" Target="../slideLayouts/slideLayout7.xml"/><Relationship Id="rId6" Type="http://schemas.openxmlformats.org/officeDocument/2006/relationships/image" Target="../media/image37.svg"/><Relationship Id="rId11" Type="http://schemas.openxmlformats.org/officeDocument/2006/relationships/image" Target="../media/image22.png"/><Relationship Id="rId5" Type="http://schemas.openxmlformats.org/officeDocument/2006/relationships/image" Target="../media/image19.png"/><Relationship Id="rId15" Type="http://schemas.openxmlformats.org/officeDocument/2006/relationships/image" Target="../media/image24.png"/><Relationship Id="rId10" Type="http://schemas.openxmlformats.org/officeDocument/2006/relationships/image" Target="../media/image41.svg"/><Relationship Id="rId4" Type="http://schemas.openxmlformats.org/officeDocument/2006/relationships/image" Target="../media/image35.svg"/><Relationship Id="rId9" Type="http://schemas.openxmlformats.org/officeDocument/2006/relationships/image" Target="../media/image21.png"/><Relationship Id="rId14" Type="http://schemas.openxmlformats.org/officeDocument/2006/relationships/image" Target="../media/image45.svg"/></Relationships>
</file>

<file path=ppt/slides/_rels/slide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2.svg"/><Relationship Id="rId2" Type="http://schemas.openxmlformats.org/officeDocument/2006/relationships/image" Target="../media/image27.png"/><Relationship Id="rId1" Type="http://schemas.openxmlformats.org/officeDocument/2006/relationships/slideLayout" Target="../slideLayouts/slideLayout7.xml"/><Relationship Id="rId6" Type="http://schemas.openxmlformats.org/officeDocument/2006/relationships/image" Target="../media/image29.gif"/><Relationship Id="rId5" Type="http://schemas.openxmlformats.org/officeDocument/2006/relationships/image" Target="../media/image54.svg"/><Relationship Id="rId4" Type="http://schemas.openxmlformats.org/officeDocument/2006/relationships/image" Target="../media/image28.png"/></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63.svg"/><Relationship Id="rId3" Type="http://schemas.openxmlformats.org/officeDocument/2006/relationships/image" Target="../media/image57.svg"/><Relationship Id="rId7" Type="http://schemas.openxmlformats.org/officeDocument/2006/relationships/image" Target="../media/image14.svg"/><Relationship Id="rId12" Type="http://schemas.openxmlformats.org/officeDocument/2006/relationships/image" Target="../media/image33.png"/><Relationship Id="rId2"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61.svg"/><Relationship Id="rId5" Type="http://schemas.openxmlformats.org/officeDocument/2006/relationships/image" Target="../media/image59.svg"/><Relationship Id="rId10" Type="http://schemas.openxmlformats.org/officeDocument/2006/relationships/image" Target="../media/image32.png"/><Relationship Id="rId4" Type="http://schemas.openxmlformats.org/officeDocument/2006/relationships/image" Target="../media/image31.png"/><Relationship Id="rId9" Type="http://schemas.openxmlformats.org/officeDocument/2006/relationships/image" Target="../media/image18.svg"/></Relationships>
</file>

<file path=ppt/slides/_rels/slide6.xml.rels><?xml version="1.0" encoding="UTF-8" standalone="yes"?>
<Relationships xmlns="http://schemas.openxmlformats.org/package/2006/relationships"><Relationship Id="rId8" Type="http://schemas.openxmlformats.org/officeDocument/2006/relationships/image" Target="../media/image68.svg"/><Relationship Id="rId13" Type="http://schemas.openxmlformats.org/officeDocument/2006/relationships/image" Target="../media/image33.png"/><Relationship Id="rId3" Type="http://schemas.openxmlformats.org/officeDocument/2006/relationships/image" Target="../media/image4.png"/><Relationship Id="rId7" Type="http://schemas.openxmlformats.org/officeDocument/2006/relationships/image" Target="../media/image36.png"/><Relationship Id="rId12" Type="http://schemas.openxmlformats.org/officeDocument/2006/relationships/image" Target="../media/image10.svg"/><Relationship Id="rId17" Type="http://schemas.openxmlformats.org/officeDocument/2006/relationships/image" Target="../media/image37.png"/><Relationship Id="rId2" Type="http://schemas.openxmlformats.org/officeDocument/2006/relationships/image" Target="../media/image34.jpeg"/><Relationship Id="rId16" Type="http://schemas.openxmlformats.org/officeDocument/2006/relationships/image" Target="../media/image12.svg"/><Relationship Id="rId1" Type="http://schemas.openxmlformats.org/officeDocument/2006/relationships/slideLayout" Target="../slideLayouts/slideLayout7.xml"/><Relationship Id="rId6" Type="http://schemas.openxmlformats.org/officeDocument/2006/relationships/image" Target="../media/image66.svg"/><Relationship Id="rId11" Type="http://schemas.openxmlformats.org/officeDocument/2006/relationships/image" Target="../media/image5.png"/><Relationship Id="rId5" Type="http://schemas.openxmlformats.org/officeDocument/2006/relationships/image" Target="../media/image35.png"/><Relationship Id="rId15" Type="http://schemas.openxmlformats.org/officeDocument/2006/relationships/image" Target="../media/image6.png"/><Relationship Id="rId10" Type="http://schemas.openxmlformats.org/officeDocument/2006/relationships/image" Target="../media/image6.svg"/><Relationship Id="rId4" Type="http://schemas.openxmlformats.org/officeDocument/2006/relationships/image" Target="../media/image8.svg"/><Relationship Id="rId9" Type="http://schemas.openxmlformats.org/officeDocument/2006/relationships/image" Target="../media/image3.png"/><Relationship Id="rId14" Type="http://schemas.openxmlformats.org/officeDocument/2006/relationships/image" Target="../media/image63.sv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9.jpeg"/><Relationship Id="rId4" Type="http://schemas.openxmlformats.org/officeDocument/2006/relationships/image" Target="../media/image38.png"/></Relationships>
</file>

<file path=ppt/slides/_rels/slide8.xml.rels><?xml version="1.0" encoding="UTF-8" standalone="yes"?>
<Relationships xmlns="http://schemas.openxmlformats.org/package/2006/relationships"><Relationship Id="rId8" Type="http://schemas.openxmlformats.org/officeDocument/2006/relationships/image" Target="../media/image45.svg"/><Relationship Id="rId3" Type="http://schemas.openxmlformats.org/officeDocument/2006/relationships/image" Target="../media/image40.png"/><Relationship Id="rId7" Type="http://schemas.openxmlformats.org/officeDocument/2006/relationships/image" Target="../media/image23.png"/><Relationship Id="rId2" Type="http://schemas.openxmlformats.org/officeDocument/2006/relationships/image" Target="../media/image17.jpeg"/><Relationship Id="rId1" Type="http://schemas.openxmlformats.org/officeDocument/2006/relationships/slideLayout" Target="../slideLayouts/slideLayout7.xml"/><Relationship Id="rId6" Type="http://schemas.openxmlformats.org/officeDocument/2006/relationships/image" Target="../media/image75.svg"/><Relationship Id="rId11" Type="http://schemas.openxmlformats.org/officeDocument/2006/relationships/image" Target="../media/image43.png"/><Relationship Id="rId5" Type="http://schemas.openxmlformats.org/officeDocument/2006/relationships/image" Target="../media/image41.png"/><Relationship Id="rId10" Type="http://schemas.openxmlformats.org/officeDocument/2006/relationships/image" Target="../media/image77.svg"/><Relationship Id="rId4" Type="http://schemas.openxmlformats.org/officeDocument/2006/relationships/image" Target="../media/image73.svg"/><Relationship Id="rId9" Type="http://schemas.openxmlformats.org/officeDocument/2006/relationships/image" Target="../media/image42.png"/></Relationships>
</file>

<file path=ppt/slides/_rels/slide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DFCF5"/>
        </a:solidFill>
        <a:effectLst/>
      </p:bgPr>
    </p:bg>
    <p:spTree>
      <p:nvGrpSpPr>
        <p:cNvPr id="1" name=""/>
        <p:cNvGrpSpPr/>
        <p:nvPr/>
      </p:nvGrpSpPr>
      <p:grpSpPr>
        <a:xfrm>
          <a:off x="0" y="0"/>
          <a:ext cx="0" cy="0"/>
          <a:chOff x="0" y="0"/>
          <a:chExt cx="0" cy="0"/>
        </a:xfrm>
      </p:grpSpPr>
      <p:sp>
        <p:nvSpPr>
          <p:cNvPr id="2" name="Freeform 2"/>
          <p:cNvSpPr/>
          <p:nvPr/>
        </p:nvSpPr>
        <p:spPr>
          <a:xfrm>
            <a:off x="5532682" y="0"/>
            <a:ext cx="12755318" cy="7038333"/>
          </a:xfrm>
          <a:custGeom>
            <a:avLst/>
            <a:gdLst/>
            <a:ahLst/>
            <a:cxnLst/>
            <a:rect l="l" t="t" r="r" b="b"/>
            <a:pathLst>
              <a:path w="12755318" h="7038333">
                <a:moveTo>
                  <a:pt x="0" y="0"/>
                </a:moveTo>
                <a:lnTo>
                  <a:pt x="12755318" y="0"/>
                </a:lnTo>
                <a:lnTo>
                  <a:pt x="12755318" y="7038333"/>
                </a:lnTo>
                <a:lnTo>
                  <a:pt x="0" y="7038333"/>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2127292" y="-2005745"/>
            <a:ext cx="11705343" cy="8704519"/>
          </a:xfrm>
          <a:custGeom>
            <a:avLst/>
            <a:gdLst/>
            <a:ahLst/>
            <a:cxnLst/>
            <a:rect l="l" t="t" r="r" b="b"/>
            <a:pathLst>
              <a:path w="11705343" h="8704519">
                <a:moveTo>
                  <a:pt x="0" y="0"/>
                </a:moveTo>
                <a:lnTo>
                  <a:pt x="11705343" y="0"/>
                </a:lnTo>
                <a:lnTo>
                  <a:pt x="11705343" y="8704519"/>
                </a:lnTo>
                <a:lnTo>
                  <a:pt x="0" y="8704519"/>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4" name="Freeform 4"/>
          <p:cNvSpPr/>
          <p:nvPr/>
        </p:nvSpPr>
        <p:spPr>
          <a:xfrm>
            <a:off x="-702451" y="4369989"/>
            <a:ext cx="6389981" cy="6389981"/>
          </a:xfrm>
          <a:custGeom>
            <a:avLst/>
            <a:gdLst/>
            <a:ahLst/>
            <a:cxnLst/>
            <a:rect l="l" t="t" r="r" b="b"/>
            <a:pathLst>
              <a:path w="6389981" h="6389981">
                <a:moveTo>
                  <a:pt x="0" y="0"/>
                </a:moveTo>
                <a:lnTo>
                  <a:pt x="6389980" y="0"/>
                </a:lnTo>
                <a:lnTo>
                  <a:pt x="6389980" y="6389981"/>
                </a:lnTo>
                <a:lnTo>
                  <a:pt x="0" y="6389981"/>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5" name="Freeform 5"/>
          <p:cNvSpPr/>
          <p:nvPr/>
        </p:nvSpPr>
        <p:spPr>
          <a:xfrm>
            <a:off x="14380239" y="-393320"/>
            <a:ext cx="7445602" cy="5536820"/>
          </a:xfrm>
          <a:custGeom>
            <a:avLst/>
            <a:gdLst/>
            <a:ahLst/>
            <a:cxnLst/>
            <a:rect l="l" t="t" r="r" b="b"/>
            <a:pathLst>
              <a:path w="7445602" h="5536820">
                <a:moveTo>
                  <a:pt x="0" y="0"/>
                </a:moveTo>
                <a:lnTo>
                  <a:pt x="7445602" y="0"/>
                </a:lnTo>
                <a:lnTo>
                  <a:pt x="7445602" y="5536820"/>
                </a:lnTo>
                <a:lnTo>
                  <a:pt x="0" y="5536820"/>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sp>
      <p:grpSp>
        <p:nvGrpSpPr>
          <p:cNvPr id="6" name="Group 6"/>
          <p:cNvGrpSpPr/>
          <p:nvPr/>
        </p:nvGrpSpPr>
        <p:grpSpPr>
          <a:xfrm>
            <a:off x="2916875" y="1840000"/>
            <a:ext cx="15711969" cy="8788119"/>
            <a:chOff x="0" y="0"/>
            <a:chExt cx="20949292" cy="11717492"/>
          </a:xfrm>
        </p:grpSpPr>
        <p:grpSp>
          <p:nvGrpSpPr>
            <p:cNvPr id="7" name="Group 7"/>
            <p:cNvGrpSpPr/>
            <p:nvPr/>
          </p:nvGrpSpPr>
          <p:grpSpPr>
            <a:xfrm>
              <a:off x="2710582" y="1932246"/>
              <a:ext cx="18238710" cy="9785246"/>
              <a:chOff x="0" y="0"/>
              <a:chExt cx="3602708" cy="1932888"/>
            </a:xfrm>
          </p:grpSpPr>
          <p:sp>
            <p:nvSpPr>
              <p:cNvPr id="8" name="Freeform 8"/>
              <p:cNvSpPr/>
              <p:nvPr/>
            </p:nvSpPr>
            <p:spPr>
              <a:xfrm>
                <a:off x="0" y="0"/>
                <a:ext cx="3602708" cy="1932888"/>
              </a:xfrm>
              <a:custGeom>
                <a:avLst/>
                <a:gdLst/>
                <a:ahLst/>
                <a:cxnLst/>
                <a:rect l="l" t="t" r="r" b="b"/>
                <a:pathLst>
                  <a:path w="3602708" h="1932888">
                    <a:moveTo>
                      <a:pt x="0" y="0"/>
                    </a:moveTo>
                    <a:lnTo>
                      <a:pt x="3602708" y="0"/>
                    </a:lnTo>
                    <a:lnTo>
                      <a:pt x="3602708" y="1932888"/>
                    </a:lnTo>
                    <a:lnTo>
                      <a:pt x="0" y="1932888"/>
                    </a:lnTo>
                    <a:close/>
                  </a:path>
                </a:pathLst>
              </a:custGeom>
              <a:solidFill>
                <a:srgbClr val="FDFCF5"/>
              </a:solidFill>
              <a:ln w="28575" cap="sq">
                <a:solidFill>
                  <a:srgbClr val="272727"/>
                </a:solidFill>
                <a:prstDash val="solid"/>
                <a:miter/>
              </a:ln>
            </p:spPr>
          </p:sp>
          <p:sp>
            <p:nvSpPr>
              <p:cNvPr id="9" name="TextBox 9"/>
              <p:cNvSpPr txBox="1"/>
              <p:nvPr/>
            </p:nvSpPr>
            <p:spPr>
              <a:xfrm>
                <a:off x="0" y="-28575"/>
                <a:ext cx="812800" cy="841375"/>
              </a:xfrm>
              <a:prstGeom prst="rect">
                <a:avLst/>
              </a:prstGeom>
            </p:spPr>
            <p:txBody>
              <a:bodyPr lIns="50800" tIns="50800" rIns="50800" bIns="50800" rtlCol="0" anchor="ctr"/>
              <a:lstStyle/>
              <a:p>
                <a:pPr algn="ctr">
                  <a:lnSpc>
                    <a:spcPts val="2100"/>
                  </a:lnSpc>
                </a:pPr>
                <a:endParaRPr/>
              </a:p>
            </p:txBody>
          </p:sp>
        </p:grpSp>
        <p:grpSp>
          <p:nvGrpSpPr>
            <p:cNvPr id="10" name="Group 10"/>
            <p:cNvGrpSpPr/>
            <p:nvPr/>
          </p:nvGrpSpPr>
          <p:grpSpPr>
            <a:xfrm>
              <a:off x="2286937" y="1703185"/>
              <a:ext cx="18238710" cy="9785246"/>
              <a:chOff x="0" y="0"/>
              <a:chExt cx="3602708" cy="1932888"/>
            </a:xfrm>
          </p:grpSpPr>
          <p:sp>
            <p:nvSpPr>
              <p:cNvPr id="11" name="Freeform 11"/>
              <p:cNvSpPr/>
              <p:nvPr/>
            </p:nvSpPr>
            <p:spPr>
              <a:xfrm>
                <a:off x="0" y="0"/>
                <a:ext cx="3602708" cy="1932888"/>
              </a:xfrm>
              <a:custGeom>
                <a:avLst/>
                <a:gdLst/>
                <a:ahLst/>
                <a:cxnLst/>
                <a:rect l="l" t="t" r="r" b="b"/>
                <a:pathLst>
                  <a:path w="3602708" h="1932888">
                    <a:moveTo>
                      <a:pt x="0" y="0"/>
                    </a:moveTo>
                    <a:lnTo>
                      <a:pt x="3602708" y="0"/>
                    </a:lnTo>
                    <a:lnTo>
                      <a:pt x="3602708" y="1932888"/>
                    </a:lnTo>
                    <a:lnTo>
                      <a:pt x="0" y="1932888"/>
                    </a:lnTo>
                    <a:close/>
                  </a:path>
                </a:pathLst>
              </a:custGeom>
              <a:solidFill>
                <a:srgbClr val="FDFCF5"/>
              </a:solidFill>
              <a:ln w="28575" cap="sq">
                <a:solidFill>
                  <a:srgbClr val="272727"/>
                </a:solidFill>
                <a:prstDash val="solid"/>
                <a:miter/>
              </a:ln>
            </p:spPr>
          </p:sp>
          <p:sp>
            <p:nvSpPr>
              <p:cNvPr id="12" name="TextBox 12"/>
              <p:cNvSpPr txBox="1"/>
              <p:nvPr/>
            </p:nvSpPr>
            <p:spPr>
              <a:xfrm>
                <a:off x="0" y="-28575"/>
                <a:ext cx="812800" cy="841375"/>
              </a:xfrm>
              <a:prstGeom prst="rect">
                <a:avLst/>
              </a:prstGeom>
            </p:spPr>
            <p:txBody>
              <a:bodyPr lIns="50800" tIns="50800" rIns="50800" bIns="50800" rtlCol="0" anchor="ctr"/>
              <a:lstStyle/>
              <a:p>
                <a:pPr algn="ctr">
                  <a:lnSpc>
                    <a:spcPts val="2100"/>
                  </a:lnSpc>
                </a:pPr>
                <a:endParaRPr/>
              </a:p>
            </p:txBody>
          </p:sp>
        </p:grpSp>
        <p:grpSp>
          <p:nvGrpSpPr>
            <p:cNvPr id="13" name="Group 13"/>
            <p:cNvGrpSpPr/>
            <p:nvPr/>
          </p:nvGrpSpPr>
          <p:grpSpPr>
            <a:xfrm>
              <a:off x="1863291" y="1352472"/>
              <a:ext cx="18238710" cy="9785246"/>
              <a:chOff x="0" y="0"/>
              <a:chExt cx="3602708" cy="1932888"/>
            </a:xfrm>
          </p:grpSpPr>
          <p:sp>
            <p:nvSpPr>
              <p:cNvPr id="14" name="Freeform 14"/>
              <p:cNvSpPr/>
              <p:nvPr/>
            </p:nvSpPr>
            <p:spPr>
              <a:xfrm>
                <a:off x="0" y="0"/>
                <a:ext cx="3602708" cy="1932888"/>
              </a:xfrm>
              <a:custGeom>
                <a:avLst/>
                <a:gdLst/>
                <a:ahLst/>
                <a:cxnLst/>
                <a:rect l="l" t="t" r="r" b="b"/>
                <a:pathLst>
                  <a:path w="3602708" h="1932888">
                    <a:moveTo>
                      <a:pt x="0" y="0"/>
                    </a:moveTo>
                    <a:lnTo>
                      <a:pt x="3602708" y="0"/>
                    </a:lnTo>
                    <a:lnTo>
                      <a:pt x="3602708" y="1932888"/>
                    </a:lnTo>
                    <a:lnTo>
                      <a:pt x="0" y="1932888"/>
                    </a:lnTo>
                    <a:close/>
                  </a:path>
                </a:pathLst>
              </a:custGeom>
              <a:solidFill>
                <a:srgbClr val="FDFCF5"/>
              </a:solidFill>
              <a:ln w="28575" cap="sq">
                <a:solidFill>
                  <a:srgbClr val="272727"/>
                </a:solidFill>
                <a:prstDash val="solid"/>
                <a:miter/>
              </a:ln>
            </p:spPr>
          </p:sp>
          <p:sp>
            <p:nvSpPr>
              <p:cNvPr id="15" name="TextBox 15"/>
              <p:cNvSpPr txBox="1"/>
              <p:nvPr/>
            </p:nvSpPr>
            <p:spPr>
              <a:xfrm>
                <a:off x="0" y="-28575"/>
                <a:ext cx="812800" cy="841375"/>
              </a:xfrm>
              <a:prstGeom prst="rect">
                <a:avLst/>
              </a:prstGeom>
            </p:spPr>
            <p:txBody>
              <a:bodyPr lIns="50800" tIns="50800" rIns="50800" bIns="50800" rtlCol="0" anchor="ctr"/>
              <a:lstStyle/>
              <a:p>
                <a:pPr algn="ctr">
                  <a:lnSpc>
                    <a:spcPts val="2100"/>
                  </a:lnSpc>
                </a:pPr>
                <a:endParaRPr/>
              </a:p>
            </p:txBody>
          </p:sp>
        </p:grpSp>
        <p:grpSp>
          <p:nvGrpSpPr>
            <p:cNvPr id="16" name="Group 16"/>
            <p:cNvGrpSpPr/>
            <p:nvPr/>
          </p:nvGrpSpPr>
          <p:grpSpPr>
            <a:xfrm>
              <a:off x="677646" y="483062"/>
              <a:ext cx="18238710" cy="9785246"/>
              <a:chOff x="0" y="0"/>
              <a:chExt cx="3602708" cy="1932888"/>
            </a:xfrm>
          </p:grpSpPr>
          <p:sp>
            <p:nvSpPr>
              <p:cNvPr id="17" name="Freeform 17"/>
              <p:cNvSpPr/>
              <p:nvPr/>
            </p:nvSpPr>
            <p:spPr>
              <a:xfrm>
                <a:off x="0" y="0"/>
                <a:ext cx="3602708" cy="1932888"/>
              </a:xfrm>
              <a:custGeom>
                <a:avLst/>
                <a:gdLst/>
                <a:ahLst/>
                <a:cxnLst/>
                <a:rect l="l" t="t" r="r" b="b"/>
                <a:pathLst>
                  <a:path w="3602708" h="1932888">
                    <a:moveTo>
                      <a:pt x="0" y="0"/>
                    </a:moveTo>
                    <a:lnTo>
                      <a:pt x="3602708" y="0"/>
                    </a:lnTo>
                    <a:lnTo>
                      <a:pt x="3602708" y="1932888"/>
                    </a:lnTo>
                    <a:lnTo>
                      <a:pt x="0" y="1932888"/>
                    </a:lnTo>
                    <a:close/>
                  </a:path>
                </a:pathLst>
              </a:custGeom>
              <a:solidFill>
                <a:srgbClr val="FDFCF5"/>
              </a:solidFill>
              <a:ln w="28575" cap="sq">
                <a:solidFill>
                  <a:srgbClr val="272727"/>
                </a:solidFill>
                <a:prstDash val="solid"/>
                <a:miter/>
              </a:ln>
            </p:spPr>
          </p:sp>
          <p:sp>
            <p:nvSpPr>
              <p:cNvPr id="18" name="TextBox 18"/>
              <p:cNvSpPr txBox="1"/>
              <p:nvPr/>
            </p:nvSpPr>
            <p:spPr>
              <a:xfrm>
                <a:off x="0" y="-28575"/>
                <a:ext cx="812800" cy="841375"/>
              </a:xfrm>
              <a:prstGeom prst="rect">
                <a:avLst/>
              </a:prstGeom>
            </p:spPr>
            <p:txBody>
              <a:bodyPr lIns="50800" tIns="50800" rIns="50800" bIns="50800" rtlCol="0" anchor="ctr"/>
              <a:lstStyle/>
              <a:p>
                <a:pPr algn="ctr">
                  <a:lnSpc>
                    <a:spcPts val="2100"/>
                  </a:lnSpc>
                </a:pPr>
                <a:endParaRPr/>
              </a:p>
            </p:txBody>
          </p:sp>
        </p:grpSp>
        <p:grpSp>
          <p:nvGrpSpPr>
            <p:cNvPr id="19" name="Group 19"/>
            <p:cNvGrpSpPr/>
            <p:nvPr/>
          </p:nvGrpSpPr>
          <p:grpSpPr>
            <a:xfrm>
              <a:off x="0" y="0"/>
              <a:ext cx="18238710" cy="9785246"/>
              <a:chOff x="0" y="0"/>
              <a:chExt cx="3602708" cy="1932888"/>
            </a:xfrm>
          </p:grpSpPr>
          <p:sp>
            <p:nvSpPr>
              <p:cNvPr id="20" name="Freeform 20"/>
              <p:cNvSpPr/>
              <p:nvPr/>
            </p:nvSpPr>
            <p:spPr>
              <a:xfrm>
                <a:off x="0" y="0"/>
                <a:ext cx="3602708" cy="1932888"/>
              </a:xfrm>
              <a:custGeom>
                <a:avLst/>
                <a:gdLst/>
                <a:ahLst/>
                <a:cxnLst/>
                <a:rect l="l" t="t" r="r" b="b"/>
                <a:pathLst>
                  <a:path w="3602708" h="1932888">
                    <a:moveTo>
                      <a:pt x="0" y="0"/>
                    </a:moveTo>
                    <a:lnTo>
                      <a:pt x="3602708" y="0"/>
                    </a:lnTo>
                    <a:lnTo>
                      <a:pt x="3602708" y="1932888"/>
                    </a:lnTo>
                    <a:lnTo>
                      <a:pt x="0" y="1932888"/>
                    </a:lnTo>
                    <a:close/>
                  </a:path>
                </a:pathLst>
              </a:custGeom>
              <a:solidFill>
                <a:srgbClr val="FDFCF5"/>
              </a:solidFill>
              <a:ln w="28575" cap="sq">
                <a:solidFill>
                  <a:srgbClr val="272727"/>
                </a:solidFill>
                <a:prstDash val="solid"/>
                <a:miter/>
              </a:ln>
            </p:spPr>
          </p:sp>
          <p:sp>
            <p:nvSpPr>
              <p:cNvPr id="21" name="TextBox 21"/>
              <p:cNvSpPr txBox="1"/>
              <p:nvPr/>
            </p:nvSpPr>
            <p:spPr>
              <a:xfrm>
                <a:off x="0" y="-28575"/>
                <a:ext cx="812800" cy="841375"/>
              </a:xfrm>
              <a:prstGeom prst="rect">
                <a:avLst/>
              </a:prstGeom>
            </p:spPr>
            <p:txBody>
              <a:bodyPr lIns="50800" tIns="50800" rIns="50800" bIns="50800" rtlCol="0" anchor="ctr"/>
              <a:lstStyle/>
              <a:p>
                <a:pPr algn="ctr">
                  <a:lnSpc>
                    <a:spcPts val="2100"/>
                  </a:lnSpc>
                </a:pPr>
                <a:endParaRPr/>
              </a:p>
            </p:txBody>
          </p:sp>
        </p:grpSp>
      </p:grpSp>
      <p:sp>
        <p:nvSpPr>
          <p:cNvPr id="22" name="Freeform 22"/>
          <p:cNvSpPr/>
          <p:nvPr/>
        </p:nvSpPr>
        <p:spPr>
          <a:xfrm>
            <a:off x="204139" y="6234060"/>
            <a:ext cx="7445602" cy="5536820"/>
          </a:xfrm>
          <a:custGeom>
            <a:avLst/>
            <a:gdLst/>
            <a:ahLst/>
            <a:cxnLst/>
            <a:rect l="l" t="t" r="r" b="b"/>
            <a:pathLst>
              <a:path w="7445602" h="5536820">
                <a:moveTo>
                  <a:pt x="0" y="0"/>
                </a:moveTo>
                <a:lnTo>
                  <a:pt x="7445602" y="0"/>
                </a:lnTo>
                <a:lnTo>
                  <a:pt x="7445602" y="5536820"/>
                </a:lnTo>
                <a:lnTo>
                  <a:pt x="0" y="5536820"/>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sp>
      <p:grpSp>
        <p:nvGrpSpPr>
          <p:cNvPr id="23" name="Group 23"/>
          <p:cNvGrpSpPr/>
          <p:nvPr/>
        </p:nvGrpSpPr>
        <p:grpSpPr>
          <a:xfrm>
            <a:off x="2280405" y="1438416"/>
            <a:ext cx="13727190" cy="7410167"/>
            <a:chOff x="0" y="0"/>
            <a:chExt cx="18302920" cy="9880223"/>
          </a:xfrm>
        </p:grpSpPr>
        <p:grpSp>
          <p:nvGrpSpPr>
            <p:cNvPr id="24" name="Group 24"/>
            <p:cNvGrpSpPr/>
            <p:nvPr/>
          </p:nvGrpSpPr>
          <p:grpSpPr>
            <a:xfrm>
              <a:off x="0" y="73815"/>
              <a:ext cx="18302920" cy="9806408"/>
              <a:chOff x="0" y="0"/>
              <a:chExt cx="3615392" cy="1937068"/>
            </a:xfrm>
          </p:grpSpPr>
          <p:sp>
            <p:nvSpPr>
              <p:cNvPr id="25" name="Freeform 25"/>
              <p:cNvSpPr/>
              <p:nvPr/>
            </p:nvSpPr>
            <p:spPr>
              <a:xfrm>
                <a:off x="0" y="0"/>
                <a:ext cx="3615392" cy="1937068"/>
              </a:xfrm>
              <a:custGeom>
                <a:avLst/>
                <a:gdLst/>
                <a:ahLst/>
                <a:cxnLst/>
                <a:rect l="l" t="t" r="r" b="b"/>
                <a:pathLst>
                  <a:path w="3615392" h="1937068">
                    <a:moveTo>
                      <a:pt x="0" y="0"/>
                    </a:moveTo>
                    <a:lnTo>
                      <a:pt x="3615392" y="0"/>
                    </a:lnTo>
                    <a:lnTo>
                      <a:pt x="3615392" y="1937068"/>
                    </a:lnTo>
                    <a:lnTo>
                      <a:pt x="0" y="1937068"/>
                    </a:lnTo>
                    <a:close/>
                  </a:path>
                </a:pathLst>
              </a:custGeom>
              <a:solidFill>
                <a:srgbClr val="FDFCF5"/>
              </a:solidFill>
              <a:ln w="28575" cap="sq">
                <a:solidFill>
                  <a:srgbClr val="272727"/>
                </a:solidFill>
                <a:prstDash val="solid"/>
                <a:miter/>
              </a:ln>
            </p:spPr>
          </p:sp>
          <p:sp>
            <p:nvSpPr>
              <p:cNvPr id="26" name="TextBox 26"/>
              <p:cNvSpPr txBox="1"/>
              <p:nvPr/>
            </p:nvSpPr>
            <p:spPr>
              <a:xfrm>
                <a:off x="0" y="-28575"/>
                <a:ext cx="812800" cy="841375"/>
              </a:xfrm>
              <a:prstGeom prst="rect">
                <a:avLst/>
              </a:prstGeom>
            </p:spPr>
            <p:txBody>
              <a:bodyPr lIns="50800" tIns="50800" rIns="50800" bIns="50800" rtlCol="0" anchor="ctr"/>
              <a:lstStyle/>
              <a:p>
                <a:pPr algn="ctr">
                  <a:lnSpc>
                    <a:spcPts val="2100"/>
                  </a:lnSpc>
                </a:pPr>
                <a:endParaRPr/>
              </a:p>
            </p:txBody>
          </p:sp>
        </p:grpSp>
        <p:grpSp>
          <p:nvGrpSpPr>
            <p:cNvPr id="27" name="Group 27"/>
            <p:cNvGrpSpPr/>
            <p:nvPr/>
          </p:nvGrpSpPr>
          <p:grpSpPr>
            <a:xfrm>
              <a:off x="0" y="0"/>
              <a:ext cx="18302920" cy="867262"/>
              <a:chOff x="0" y="0"/>
              <a:chExt cx="3615392" cy="171311"/>
            </a:xfrm>
          </p:grpSpPr>
          <p:sp>
            <p:nvSpPr>
              <p:cNvPr id="28" name="Freeform 28"/>
              <p:cNvSpPr/>
              <p:nvPr/>
            </p:nvSpPr>
            <p:spPr>
              <a:xfrm>
                <a:off x="0" y="0"/>
                <a:ext cx="3615392" cy="171311"/>
              </a:xfrm>
              <a:custGeom>
                <a:avLst/>
                <a:gdLst/>
                <a:ahLst/>
                <a:cxnLst/>
                <a:rect l="l" t="t" r="r" b="b"/>
                <a:pathLst>
                  <a:path w="3615392" h="171311">
                    <a:moveTo>
                      <a:pt x="0" y="0"/>
                    </a:moveTo>
                    <a:lnTo>
                      <a:pt x="3615392" y="0"/>
                    </a:lnTo>
                    <a:lnTo>
                      <a:pt x="3615392" y="171311"/>
                    </a:lnTo>
                    <a:lnTo>
                      <a:pt x="0" y="171311"/>
                    </a:lnTo>
                    <a:close/>
                  </a:path>
                </a:pathLst>
              </a:custGeom>
              <a:solidFill>
                <a:srgbClr val="1489EE"/>
              </a:solidFill>
              <a:ln w="28575" cap="sq">
                <a:solidFill>
                  <a:srgbClr val="272727"/>
                </a:solidFill>
                <a:prstDash val="solid"/>
                <a:miter/>
              </a:ln>
            </p:spPr>
          </p:sp>
          <p:sp>
            <p:nvSpPr>
              <p:cNvPr id="29" name="TextBox 29"/>
              <p:cNvSpPr txBox="1"/>
              <p:nvPr/>
            </p:nvSpPr>
            <p:spPr>
              <a:xfrm>
                <a:off x="0" y="-28575"/>
                <a:ext cx="812800" cy="841375"/>
              </a:xfrm>
              <a:prstGeom prst="rect">
                <a:avLst/>
              </a:prstGeom>
            </p:spPr>
            <p:txBody>
              <a:bodyPr lIns="50800" tIns="50800" rIns="50800" bIns="50800" rtlCol="0" anchor="ctr"/>
              <a:lstStyle/>
              <a:p>
                <a:pPr algn="ctr">
                  <a:lnSpc>
                    <a:spcPts val="2100"/>
                  </a:lnSpc>
                </a:pPr>
                <a:endParaRPr/>
              </a:p>
            </p:txBody>
          </p:sp>
        </p:grpSp>
        <p:sp>
          <p:nvSpPr>
            <p:cNvPr id="30" name="Freeform 30"/>
            <p:cNvSpPr/>
            <p:nvPr/>
          </p:nvSpPr>
          <p:spPr>
            <a:xfrm>
              <a:off x="497542" y="246005"/>
              <a:ext cx="375253" cy="375253"/>
            </a:xfrm>
            <a:custGeom>
              <a:avLst/>
              <a:gdLst/>
              <a:ahLst/>
              <a:cxnLst/>
              <a:rect l="l" t="t" r="r" b="b"/>
              <a:pathLst>
                <a:path w="375253" h="375253">
                  <a:moveTo>
                    <a:pt x="0" y="0"/>
                  </a:moveTo>
                  <a:lnTo>
                    <a:pt x="375253" y="0"/>
                  </a:lnTo>
                  <a:lnTo>
                    <a:pt x="375253" y="375252"/>
                  </a:lnTo>
                  <a:lnTo>
                    <a:pt x="0" y="375252"/>
                  </a:lnTo>
                  <a:lnTo>
                    <a:pt x="0" y="0"/>
                  </a:lnTo>
                  <a:close/>
                </a:path>
              </a:pathLst>
            </a:custGeom>
            <a:blipFill>
              <a:blip r:embed="rId10">
                <a:extLst>
                  <a:ext uri="{96DAC541-7B7A-43D3-8B79-37D633B846F1}">
                    <asvg:svgBlip xmlns:asvg="http://schemas.microsoft.com/office/drawing/2016/SVG/main" xmlns="" r:embed="rId11"/>
                  </a:ext>
                </a:extLst>
              </a:blip>
              <a:stretch>
                <a:fillRect/>
              </a:stretch>
            </a:blipFill>
          </p:spPr>
        </p:sp>
      </p:grpSp>
      <p:sp>
        <p:nvSpPr>
          <p:cNvPr id="31" name="Freeform 31"/>
          <p:cNvSpPr/>
          <p:nvPr/>
        </p:nvSpPr>
        <p:spPr>
          <a:xfrm>
            <a:off x="523081" y="4874328"/>
            <a:ext cx="1011238" cy="989174"/>
          </a:xfrm>
          <a:custGeom>
            <a:avLst/>
            <a:gdLst/>
            <a:ahLst/>
            <a:cxnLst/>
            <a:rect l="l" t="t" r="r" b="b"/>
            <a:pathLst>
              <a:path w="1011238" h="989174">
                <a:moveTo>
                  <a:pt x="0" y="0"/>
                </a:moveTo>
                <a:lnTo>
                  <a:pt x="1011238" y="0"/>
                </a:lnTo>
                <a:lnTo>
                  <a:pt x="1011238" y="989174"/>
                </a:lnTo>
                <a:lnTo>
                  <a:pt x="0" y="989174"/>
                </a:lnTo>
                <a:lnTo>
                  <a:pt x="0" y="0"/>
                </a:lnTo>
                <a:close/>
              </a:path>
            </a:pathLst>
          </a:custGeom>
          <a:blipFill>
            <a:blip r:embed="rId12">
              <a:extLst>
                <a:ext uri="{96DAC541-7B7A-43D3-8B79-37D633B846F1}">
                  <asvg:svgBlip xmlns:asvg="http://schemas.microsoft.com/office/drawing/2016/SVG/main" xmlns="" r:embed="rId13"/>
                </a:ext>
              </a:extLst>
            </a:blip>
            <a:stretch>
              <a:fillRect/>
            </a:stretch>
          </a:blipFill>
        </p:spPr>
      </p:sp>
      <p:sp>
        <p:nvSpPr>
          <p:cNvPr id="32" name="Freeform 32"/>
          <p:cNvSpPr/>
          <p:nvPr/>
        </p:nvSpPr>
        <p:spPr>
          <a:xfrm>
            <a:off x="523081" y="6318099"/>
            <a:ext cx="1011238" cy="989174"/>
          </a:xfrm>
          <a:custGeom>
            <a:avLst/>
            <a:gdLst/>
            <a:ahLst/>
            <a:cxnLst/>
            <a:rect l="l" t="t" r="r" b="b"/>
            <a:pathLst>
              <a:path w="1011238" h="989174">
                <a:moveTo>
                  <a:pt x="0" y="0"/>
                </a:moveTo>
                <a:lnTo>
                  <a:pt x="1011238" y="0"/>
                </a:lnTo>
                <a:lnTo>
                  <a:pt x="1011238" y="989174"/>
                </a:lnTo>
                <a:lnTo>
                  <a:pt x="0" y="989174"/>
                </a:lnTo>
                <a:lnTo>
                  <a:pt x="0" y="0"/>
                </a:lnTo>
                <a:close/>
              </a:path>
            </a:pathLst>
          </a:custGeom>
          <a:blipFill>
            <a:blip r:embed="rId12">
              <a:extLst>
                <a:ext uri="{96DAC541-7B7A-43D3-8B79-37D633B846F1}">
                  <asvg:svgBlip xmlns:asvg="http://schemas.microsoft.com/office/drawing/2016/SVG/main" xmlns="" r:embed="rId13"/>
                </a:ext>
              </a:extLst>
            </a:blip>
            <a:stretch>
              <a:fillRect/>
            </a:stretch>
          </a:blipFill>
        </p:spPr>
      </p:sp>
      <p:sp>
        <p:nvSpPr>
          <p:cNvPr id="33" name="Freeform 33"/>
          <p:cNvSpPr/>
          <p:nvPr/>
        </p:nvSpPr>
        <p:spPr>
          <a:xfrm>
            <a:off x="11654501" y="236105"/>
            <a:ext cx="1011238" cy="989174"/>
          </a:xfrm>
          <a:custGeom>
            <a:avLst/>
            <a:gdLst/>
            <a:ahLst/>
            <a:cxnLst/>
            <a:rect l="l" t="t" r="r" b="b"/>
            <a:pathLst>
              <a:path w="1011238" h="989174">
                <a:moveTo>
                  <a:pt x="0" y="0"/>
                </a:moveTo>
                <a:lnTo>
                  <a:pt x="1011238" y="0"/>
                </a:lnTo>
                <a:lnTo>
                  <a:pt x="1011238" y="989174"/>
                </a:lnTo>
                <a:lnTo>
                  <a:pt x="0" y="989174"/>
                </a:lnTo>
                <a:lnTo>
                  <a:pt x="0" y="0"/>
                </a:lnTo>
                <a:close/>
              </a:path>
            </a:pathLst>
          </a:custGeom>
          <a:blipFill>
            <a:blip r:embed="rId12">
              <a:extLst>
                <a:ext uri="{96DAC541-7B7A-43D3-8B79-37D633B846F1}">
                  <asvg:svgBlip xmlns:asvg="http://schemas.microsoft.com/office/drawing/2016/SVG/main" xmlns="" r:embed="rId13"/>
                </a:ext>
              </a:extLst>
            </a:blip>
            <a:stretch>
              <a:fillRect/>
            </a:stretch>
          </a:blipFill>
        </p:spPr>
      </p:sp>
      <p:grpSp>
        <p:nvGrpSpPr>
          <p:cNvPr id="34" name="Group 34"/>
          <p:cNvGrpSpPr/>
          <p:nvPr/>
        </p:nvGrpSpPr>
        <p:grpSpPr>
          <a:xfrm>
            <a:off x="5464264" y="5143500"/>
            <a:ext cx="7679630" cy="3230752"/>
            <a:chOff x="0" y="-346305"/>
            <a:chExt cx="2022619" cy="850900"/>
          </a:xfrm>
        </p:grpSpPr>
        <p:sp>
          <p:nvSpPr>
            <p:cNvPr id="35" name="Freeform 35"/>
            <p:cNvSpPr/>
            <p:nvPr/>
          </p:nvSpPr>
          <p:spPr>
            <a:xfrm>
              <a:off x="0" y="0"/>
              <a:ext cx="2022619" cy="186142"/>
            </a:xfrm>
            <a:custGeom>
              <a:avLst/>
              <a:gdLst/>
              <a:ahLst/>
              <a:cxnLst/>
              <a:rect l="l" t="t" r="r" b="b"/>
              <a:pathLst>
                <a:path w="2022619" h="186142">
                  <a:moveTo>
                    <a:pt x="0" y="0"/>
                  </a:moveTo>
                  <a:lnTo>
                    <a:pt x="2022619" y="0"/>
                  </a:lnTo>
                  <a:lnTo>
                    <a:pt x="2022619" y="186142"/>
                  </a:lnTo>
                  <a:lnTo>
                    <a:pt x="0" y="186142"/>
                  </a:lnTo>
                  <a:close/>
                </a:path>
              </a:pathLst>
            </a:custGeom>
            <a:solidFill>
              <a:srgbClr val="FEEF99"/>
            </a:solidFill>
            <a:ln w="19050" cap="sq">
              <a:solidFill>
                <a:srgbClr val="272727"/>
              </a:solidFill>
              <a:prstDash val="solid"/>
              <a:miter/>
            </a:ln>
          </p:spPr>
        </p:sp>
        <p:sp>
          <p:nvSpPr>
            <p:cNvPr id="36" name="TextBox 36"/>
            <p:cNvSpPr txBox="1"/>
            <p:nvPr/>
          </p:nvSpPr>
          <p:spPr>
            <a:xfrm>
              <a:off x="427282" y="-346305"/>
              <a:ext cx="1227739" cy="850900"/>
            </a:xfrm>
            <a:prstGeom prst="rect">
              <a:avLst/>
            </a:prstGeom>
          </p:spPr>
          <p:txBody>
            <a:bodyPr lIns="50800" tIns="50800" rIns="50800" bIns="50800" rtlCol="0" anchor="ctr"/>
            <a:lstStyle/>
            <a:p>
              <a:pPr algn="ctr">
                <a:lnSpc>
                  <a:spcPts val="3079"/>
                </a:lnSpc>
              </a:pPr>
              <a:r>
                <a:rPr lang="en-US" sz="2199" dirty="0" err="1">
                  <a:solidFill>
                    <a:srgbClr val="272727"/>
                  </a:solidFill>
                  <a:latin typeface="Muli Extra-Light"/>
                </a:rPr>
                <a:t>Nguyễn</a:t>
              </a:r>
              <a:r>
                <a:rPr lang="en-US" sz="2199" dirty="0">
                  <a:solidFill>
                    <a:srgbClr val="272727"/>
                  </a:solidFill>
                  <a:latin typeface="Muli Extra-Light"/>
                </a:rPr>
                <a:t> </a:t>
              </a:r>
              <a:r>
                <a:rPr lang="en-US" sz="2199" dirty="0" err="1">
                  <a:solidFill>
                    <a:srgbClr val="272727"/>
                  </a:solidFill>
                  <a:latin typeface="Muli Extra-Light"/>
                </a:rPr>
                <a:t>Hoàng</a:t>
              </a:r>
              <a:r>
                <a:rPr lang="en-US" sz="2199" dirty="0">
                  <a:solidFill>
                    <a:srgbClr val="272727"/>
                  </a:solidFill>
                  <a:latin typeface="Muli Extra-Light"/>
                </a:rPr>
                <a:t> </a:t>
              </a:r>
              <a:r>
                <a:rPr lang="en-US" sz="2199" dirty="0" err="1">
                  <a:solidFill>
                    <a:srgbClr val="272727"/>
                  </a:solidFill>
                  <a:latin typeface="Muli Extra-Light"/>
                </a:rPr>
                <a:t>Duy</a:t>
              </a:r>
              <a:r>
                <a:rPr lang="en-US" sz="2199" dirty="0">
                  <a:solidFill>
                    <a:srgbClr val="272727"/>
                  </a:solidFill>
                  <a:latin typeface="Muli Extra-Light"/>
                </a:rPr>
                <a:t> (22520358)</a:t>
              </a:r>
            </a:p>
          </p:txBody>
        </p:sp>
      </p:grpSp>
      <p:sp>
        <p:nvSpPr>
          <p:cNvPr id="37" name="Freeform 37"/>
          <p:cNvSpPr/>
          <p:nvPr/>
        </p:nvSpPr>
        <p:spPr>
          <a:xfrm rot="-539977">
            <a:off x="14522606" y="8782940"/>
            <a:ext cx="477761" cy="834186"/>
          </a:xfrm>
          <a:custGeom>
            <a:avLst/>
            <a:gdLst/>
            <a:ahLst/>
            <a:cxnLst/>
            <a:rect l="l" t="t" r="r" b="b"/>
            <a:pathLst>
              <a:path w="477761" h="834186">
                <a:moveTo>
                  <a:pt x="0" y="0"/>
                </a:moveTo>
                <a:lnTo>
                  <a:pt x="477761" y="0"/>
                </a:lnTo>
                <a:lnTo>
                  <a:pt x="477761" y="834186"/>
                </a:lnTo>
                <a:lnTo>
                  <a:pt x="0" y="834186"/>
                </a:lnTo>
                <a:lnTo>
                  <a:pt x="0" y="0"/>
                </a:lnTo>
                <a:close/>
              </a:path>
            </a:pathLst>
          </a:custGeom>
          <a:blipFill>
            <a:blip r:embed="rId14">
              <a:extLst>
                <a:ext uri="{96DAC541-7B7A-43D3-8B79-37D633B846F1}">
                  <asvg:svgBlip xmlns:asvg="http://schemas.microsoft.com/office/drawing/2016/SVG/main" xmlns="" r:embed="rId15"/>
                </a:ext>
              </a:extLst>
            </a:blip>
            <a:stretch>
              <a:fillRect/>
            </a:stretch>
          </a:blipFill>
        </p:spPr>
      </p:sp>
      <p:sp>
        <p:nvSpPr>
          <p:cNvPr id="38" name="Freeform 38"/>
          <p:cNvSpPr/>
          <p:nvPr/>
        </p:nvSpPr>
        <p:spPr>
          <a:xfrm rot="-539977">
            <a:off x="17321604" y="8702789"/>
            <a:ext cx="477761" cy="834186"/>
          </a:xfrm>
          <a:custGeom>
            <a:avLst/>
            <a:gdLst/>
            <a:ahLst/>
            <a:cxnLst/>
            <a:rect l="l" t="t" r="r" b="b"/>
            <a:pathLst>
              <a:path w="477761" h="834186">
                <a:moveTo>
                  <a:pt x="0" y="0"/>
                </a:moveTo>
                <a:lnTo>
                  <a:pt x="477761" y="0"/>
                </a:lnTo>
                <a:lnTo>
                  <a:pt x="477761" y="834186"/>
                </a:lnTo>
                <a:lnTo>
                  <a:pt x="0" y="834186"/>
                </a:lnTo>
                <a:lnTo>
                  <a:pt x="0" y="0"/>
                </a:lnTo>
                <a:close/>
              </a:path>
            </a:pathLst>
          </a:custGeom>
          <a:blipFill>
            <a:blip r:embed="rId16">
              <a:extLst>
                <a:ext uri="{96DAC541-7B7A-43D3-8B79-37D633B846F1}">
                  <asvg:svgBlip xmlns:asvg="http://schemas.microsoft.com/office/drawing/2016/SVG/main" xmlns="" r:embed="rId17"/>
                </a:ext>
              </a:extLst>
            </a:blip>
            <a:stretch>
              <a:fillRect/>
            </a:stretch>
          </a:blipFill>
        </p:spPr>
      </p:sp>
      <p:sp>
        <p:nvSpPr>
          <p:cNvPr id="39" name="Freeform 39"/>
          <p:cNvSpPr/>
          <p:nvPr/>
        </p:nvSpPr>
        <p:spPr>
          <a:xfrm>
            <a:off x="6996078" y="1605654"/>
            <a:ext cx="941698" cy="941698"/>
          </a:xfrm>
          <a:custGeom>
            <a:avLst/>
            <a:gdLst/>
            <a:ahLst/>
            <a:cxnLst/>
            <a:rect l="l" t="t" r="r" b="b"/>
            <a:pathLst>
              <a:path w="941698" h="941698">
                <a:moveTo>
                  <a:pt x="0" y="0"/>
                </a:moveTo>
                <a:lnTo>
                  <a:pt x="941699" y="0"/>
                </a:lnTo>
                <a:lnTo>
                  <a:pt x="941699" y="941698"/>
                </a:lnTo>
                <a:lnTo>
                  <a:pt x="0" y="941698"/>
                </a:lnTo>
                <a:lnTo>
                  <a:pt x="0" y="0"/>
                </a:lnTo>
                <a:close/>
              </a:path>
            </a:pathLst>
          </a:custGeom>
          <a:blipFill>
            <a:blip r:embed="rId18">
              <a:extLst>
                <a:ext uri="{96DAC541-7B7A-43D3-8B79-37D633B846F1}">
                  <asvg:svgBlip xmlns:asvg="http://schemas.microsoft.com/office/drawing/2016/SVG/main" xmlns="" r:embed="rId19"/>
                </a:ext>
              </a:extLst>
            </a:blip>
            <a:stretch>
              <a:fillRect/>
            </a:stretch>
          </a:blipFill>
        </p:spPr>
      </p:sp>
      <p:sp>
        <p:nvSpPr>
          <p:cNvPr id="40" name="Freeform 40"/>
          <p:cNvSpPr/>
          <p:nvPr/>
        </p:nvSpPr>
        <p:spPr>
          <a:xfrm>
            <a:off x="14761487" y="3132328"/>
            <a:ext cx="811489" cy="811489"/>
          </a:xfrm>
          <a:custGeom>
            <a:avLst/>
            <a:gdLst/>
            <a:ahLst/>
            <a:cxnLst/>
            <a:rect l="l" t="t" r="r" b="b"/>
            <a:pathLst>
              <a:path w="811489" h="811489">
                <a:moveTo>
                  <a:pt x="0" y="0"/>
                </a:moveTo>
                <a:lnTo>
                  <a:pt x="811489" y="0"/>
                </a:lnTo>
                <a:lnTo>
                  <a:pt x="811489" y="811489"/>
                </a:lnTo>
                <a:lnTo>
                  <a:pt x="0" y="811489"/>
                </a:lnTo>
                <a:lnTo>
                  <a:pt x="0" y="0"/>
                </a:lnTo>
                <a:close/>
              </a:path>
            </a:pathLst>
          </a:custGeom>
          <a:blipFill>
            <a:blip r:embed="rId18">
              <a:extLst>
                <a:ext uri="{96DAC541-7B7A-43D3-8B79-37D633B846F1}">
                  <asvg:svgBlip xmlns:asvg="http://schemas.microsoft.com/office/drawing/2016/SVG/main" xmlns="" r:embed="rId19"/>
                </a:ext>
              </a:extLst>
            </a:blip>
            <a:stretch>
              <a:fillRect/>
            </a:stretch>
          </a:blipFill>
        </p:spPr>
      </p:sp>
      <p:sp>
        <p:nvSpPr>
          <p:cNvPr id="41" name="Freeform 41"/>
          <p:cNvSpPr/>
          <p:nvPr/>
        </p:nvSpPr>
        <p:spPr>
          <a:xfrm rot="-539977">
            <a:off x="17020420" y="9658591"/>
            <a:ext cx="477761" cy="834186"/>
          </a:xfrm>
          <a:custGeom>
            <a:avLst/>
            <a:gdLst/>
            <a:ahLst/>
            <a:cxnLst/>
            <a:rect l="l" t="t" r="r" b="b"/>
            <a:pathLst>
              <a:path w="477761" h="834186">
                <a:moveTo>
                  <a:pt x="0" y="0"/>
                </a:moveTo>
                <a:lnTo>
                  <a:pt x="477760" y="0"/>
                </a:lnTo>
                <a:lnTo>
                  <a:pt x="477760" y="834185"/>
                </a:lnTo>
                <a:lnTo>
                  <a:pt x="0" y="834185"/>
                </a:lnTo>
                <a:lnTo>
                  <a:pt x="0" y="0"/>
                </a:lnTo>
                <a:close/>
              </a:path>
            </a:pathLst>
          </a:custGeom>
          <a:blipFill>
            <a:blip r:embed="rId20">
              <a:extLst>
                <a:ext uri="{96DAC541-7B7A-43D3-8B79-37D633B846F1}">
                  <asvg:svgBlip xmlns:asvg="http://schemas.microsoft.com/office/drawing/2016/SVG/main" xmlns="" r:embed="rId21"/>
                </a:ext>
              </a:extLst>
            </a:blip>
            <a:stretch>
              <a:fillRect/>
            </a:stretch>
          </a:blipFill>
        </p:spPr>
      </p:sp>
      <p:sp>
        <p:nvSpPr>
          <p:cNvPr id="42" name="Freeform 42"/>
          <p:cNvSpPr/>
          <p:nvPr/>
        </p:nvSpPr>
        <p:spPr>
          <a:xfrm rot="-539977">
            <a:off x="15508069" y="9365755"/>
            <a:ext cx="477761" cy="834186"/>
          </a:xfrm>
          <a:custGeom>
            <a:avLst/>
            <a:gdLst/>
            <a:ahLst/>
            <a:cxnLst/>
            <a:rect l="l" t="t" r="r" b="b"/>
            <a:pathLst>
              <a:path w="477761" h="834186">
                <a:moveTo>
                  <a:pt x="0" y="0"/>
                </a:moveTo>
                <a:lnTo>
                  <a:pt x="477761" y="0"/>
                </a:lnTo>
                <a:lnTo>
                  <a:pt x="477761" y="834186"/>
                </a:lnTo>
                <a:lnTo>
                  <a:pt x="0" y="834186"/>
                </a:lnTo>
                <a:lnTo>
                  <a:pt x="0" y="0"/>
                </a:lnTo>
                <a:close/>
              </a:path>
            </a:pathLst>
          </a:custGeom>
          <a:blipFill>
            <a:blip r:embed="rId22">
              <a:extLst>
                <a:ext uri="{96DAC541-7B7A-43D3-8B79-37D633B846F1}">
                  <asvg:svgBlip xmlns:asvg="http://schemas.microsoft.com/office/drawing/2016/SVG/main" xmlns="" r:embed="rId23"/>
                </a:ext>
              </a:extLst>
            </a:blip>
            <a:stretch>
              <a:fillRect/>
            </a:stretch>
          </a:blipFill>
        </p:spPr>
      </p:sp>
      <p:sp>
        <p:nvSpPr>
          <p:cNvPr id="43" name="Freeform 43"/>
          <p:cNvSpPr/>
          <p:nvPr/>
        </p:nvSpPr>
        <p:spPr>
          <a:xfrm rot="-539977">
            <a:off x="15768714" y="8391881"/>
            <a:ext cx="477761" cy="834186"/>
          </a:xfrm>
          <a:custGeom>
            <a:avLst/>
            <a:gdLst/>
            <a:ahLst/>
            <a:cxnLst/>
            <a:rect l="l" t="t" r="r" b="b"/>
            <a:pathLst>
              <a:path w="477761" h="834186">
                <a:moveTo>
                  <a:pt x="0" y="0"/>
                </a:moveTo>
                <a:lnTo>
                  <a:pt x="477761" y="0"/>
                </a:lnTo>
                <a:lnTo>
                  <a:pt x="477761" y="834186"/>
                </a:lnTo>
                <a:lnTo>
                  <a:pt x="0" y="834186"/>
                </a:lnTo>
                <a:lnTo>
                  <a:pt x="0" y="0"/>
                </a:lnTo>
                <a:close/>
              </a:path>
            </a:pathLst>
          </a:custGeom>
          <a:blipFill>
            <a:blip r:embed="rId22">
              <a:extLst>
                <a:ext uri="{96DAC541-7B7A-43D3-8B79-37D633B846F1}">
                  <asvg:svgBlip xmlns:asvg="http://schemas.microsoft.com/office/drawing/2016/SVG/main" xmlns="" r:embed="rId23"/>
                </a:ext>
              </a:extLst>
            </a:blip>
            <a:stretch>
              <a:fillRect/>
            </a:stretch>
          </a:blipFill>
        </p:spPr>
      </p:sp>
      <p:sp>
        <p:nvSpPr>
          <p:cNvPr id="44" name="Freeform 44"/>
          <p:cNvSpPr/>
          <p:nvPr/>
        </p:nvSpPr>
        <p:spPr>
          <a:xfrm>
            <a:off x="2666466" y="3010644"/>
            <a:ext cx="1010742" cy="773677"/>
          </a:xfrm>
          <a:custGeom>
            <a:avLst/>
            <a:gdLst/>
            <a:ahLst/>
            <a:cxnLst/>
            <a:rect l="l" t="t" r="r" b="b"/>
            <a:pathLst>
              <a:path w="1010742" h="773677">
                <a:moveTo>
                  <a:pt x="0" y="0"/>
                </a:moveTo>
                <a:lnTo>
                  <a:pt x="1010743" y="0"/>
                </a:lnTo>
                <a:lnTo>
                  <a:pt x="1010743" y="773677"/>
                </a:lnTo>
                <a:lnTo>
                  <a:pt x="0" y="773677"/>
                </a:lnTo>
                <a:lnTo>
                  <a:pt x="0" y="0"/>
                </a:lnTo>
                <a:close/>
              </a:path>
            </a:pathLst>
          </a:custGeom>
          <a:blipFill>
            <a:blip r:embed="rId24">
              <a:extLst>
                <a:ext uri="{96DAC541-7B7A-43D3-8B79-37D633B846F1}">
                  <asvg:svgBlip xmlns:asvg="http://schemas.microsoft.com/office/drawing/2016/SVG/main" xmlns="" r:embed="rId25"/>
                </a:ext>
              </a:extLst>
            </a:blip>
            <a:stretch>
              <a:fillRect/>
            </a:stretch>
          </a:blipFill>
        </p:spPr>
      </p:sp>
      <p:sp>
        <p:nvSpPr>
          <p:cNvPr id="45" name="Freeform 45"/>
          <p:cNvSpPr/>
          <p:nvPr/>
        </p:nvSpPr>
        <p:spPr>
          <a:xfrm>
            <a:off x="9506367" y="8208321"/>
            <a:ext cx="1928116" cy="532861"/>
          </a:xfrm>
          <a:custGeom>
            <a:avLst/>
            <a:gdLst/>
            <a:ahLst/>
            <a:cxnLst/>
            <a:rect l="l" t="t" r="r" b="b"/>
            <a:pathLst>
              <a:path w="1928116" h="532861">
                <a:moveTo>
                  <a:pt x="0" y="0"/>
                </a:moveTo>
                <a:lnTo>
                  <a:pt x="1928116" y="0"/>
                </a:lnTo>
                <a:lnTo>
                  <a:pt x="1928116" y="532861"/>
                </a:lnTo>
                <a:lnTo>
                  <a:pt x="0" y="532861"/>
                </a:lnTo>
                <a:lnTo>
                  <a:pt x="0" y="0"/>
                </a:lnTo>
                <a:close/>
              </a:path>
            </a:pathLst>
          </a:custGeom>
          <a:blipFill>
            <a:blip r:embed="rId26">
              <a:extLst>
                <a:ext uri="{96DAC541-7B7A-43D3-8B79-37D633B846F1}">
                  <asvg:svgBlip xmlns:asvg="http://schemas.microsoft.com/office/drawing/2016/SVG/main" xmlns="" r:embed="rId27"/>
                </a:ext>
              </a:extLst>
            </a:blip>
            <a:stretch>
              <a:fillRect/>
            </a:stretch>
          </a:blipFill>
        </p:spPr>
      </p:sp>
      <p:sp>
        <p:nvSpPr>
          <p:cNvPr id="46" name="Freeform 46"/>
          <p:cNvSpPr/>
          <p:nvPr/>
        </p:nvSpPr>
        <p:spPr>
          <a:xfrm rot="-539977">
            <a:off x="13711117" y="7874763"/>
            <a:ext cx="477761" cy="834186"/>
          </a:xfrm>
          <a:custGeom>
            <a:avLst/>
            <a:gdLst/>
            <a:ahLst/>
            <a:cxnLst/>
            <a:rect l="l" t="t" r="r" b="b"/>
            <a:pathLst>
              <a:path w="477761" h="834186">
                <a:moveTo>
                  <a:pt x="0" y="0"/>
                </a:moveTo>
                <a:lnTo>
                  <a:pt x="477761" y="0"/>
                </a:lnTo>
                <a:lnTo>
                  <a:pt x="477761" y="834186"/>
                </a:lnTo>
                <a:lnTo>
                  <a:pt x="0" y="834186"/>
                </a:lnTo>
                <a:lnTo>
                  <a:pt x="0" y="0"/>
                </a:lnTo>
                <a:close/>
              </a:path>
            </a:pathLst>
          </a:custGeom>
          <a:blipFill>
            <a:blip r:embed="rId22">
              <a:extLst>
                <a:ext uri="{96DAC541-7B7A-43D3-8B79-37D633B846F1}">
                  <asvg:svgBlip xmlns:asvg="http://schemas.microsoft.com/office/drawing/2016/SVG/main" xmlns="" r:embed="rId23"/>
                </a:ext>
              </a:extLst>
            </a:blip>
            <a:stretch>
              <a:fillRect/>
            </a:stretch>
          </a:blipFill>
        </p:spPr>
      </p:sp>
      <p:sp>
        <p:nvSpPr>
          <p:cNvPr id="47" name="TextBox 47"/>
          <p:cNvSpPr txBox="1"/>
          <p:nvPr/>
        </p:nvSpPr>
        <p:spPr>
          <a:xfrm>
            <a:off x="4205051" y="2568744"/>
            <a:ext cx="10216090" cy="3602491"/>
          </a:xfrm>
          <a:prstGeom prst="rect">
            <a:avLst/>
          </a:prstGeom>
        </p:spPr>
        <p:txBody>
          <a:bodyPr lIns="0" tIns="0" rIns="0" bIns="0" rtlCol="0" anchor="t">
            <a:spAutoFit/>
          </a:bodyPr>
          <a:lstStyle/>
          <a:p>
            <a:pPr algn="ctr">
              <a:lnSpc>
                <a:spcPts val="14169"/>
              </a:lnSpc>
            </a:pPr>
            <a:r>
              <a:rPr lang="en-US" sz="12321" spc="295">
                <a:solidFill>
                  <a:srgbClr val="FFACC2"/>
                </a:solidFill>
                <a:latin typeface="Saira ExtraCondensed Medium"/>
              </a:rPr>
              <a:t>SẮP XẾP NGOẠI</a:t>
            </a:r>
          </a:p>
          <a:p>
            <a:pPr marL="0" lvl="0" indent="0" algn="ctr">
              <a:lnSpc>
                <a:spcPts val="14169"/>
              </a:lnSpc>
            </a:pPr>
            <a:r>
              <a:rPr lang="en-US" sz="12321" spc="295">
                <a:solidFill>
                  <a:srgbClr val="FFACC2"/>
                </a:solidFill>
                <a:latin typeface="Saira ExtraCondensed Medium"/>
              </a:rPr>
              <a:t>(EXTERNAL SORT)</a:t>
            </a:r>
          </a:p>
        </p:txBody>
      </p:sp>
      <p:sp>
        <p:nvSpPr>
          <p:cNvPr id="48" name="Freeform 48"/>
          <p:cNvSpPr/>
          <p:nvPr/>
        </p:nvSpPr>
        <p:spPr>
          <a:xfrm>
            <a:off x="3028129" y="4100651"/>
            <a:ext cx="1010742" cy="773677"/>
          </a:xfrm>
          <a:custGeom>
            <a:avLst/>
            <a:gdLst/>
            <a:ahLst/>
            <a:cxnLst/>
            <a:rect l="l" t="t" r="r" b="b"/>
            <a:pathLst>
              <a:path w="1010742" h="773677">
                <a:moveTo>
                  <a:pt x="0" y="0"/>
                </a:moveTo>
                <a:lnTo>
                  <a:pt x="1010742" y="0"/>
                </a:lnTo>
                <a:lnTo>
                  <a:pt x="1010742" y="773677"/>
                </a:lnTo>
                <a:lnTo>
                  <a:pt x="0" y="773677"/>
                </a:lnTo>
                <a:lnTo>
                  <a:pt x="0" y="0"/>
                </a:lnTo>
                <a:close/>
              </a:path>
            </a:pathLst>
          </a:custGeom>
          <a:blipFill>
            <a:blip r:embed="rId24">
              <a:extLst>
                <a:ext uri="{96DAC541-7B7A-43D3-8B79-37D633B846F1}">
                  <asvg:svgBlip xmlns:asvg="http://schemas.microsoft.com/office/drawing/2016/SVG/main" xmlns="" r:embed="rId25"/>
                </a:ext>
              </a:extLst>
            </a:blip>
            <a:stretch>
              <a:fillRect/>
            </a:stretch>
          </a:blipFill>
        </p:spPr>
      </p:sp>
      <p:sp>
        <p:nvSpPr>
          <p:cNvPr id="49" name="Freeform 49"/>
          <p:cNvSpPr/>
          <p:nvPr/>
        </p:nvSpPr>
        <p:spPr>
          <a:xfrm>
            <a:off x="12660474" y="1634229"/>
            <a:ext cx="966840" cy="966840"/>
          </a:xfrm>
          <a:custGeom>
            <a:avLst/>
            <a:gdLst/>
            <a:ahLst/>
            <a:cxnLst/>
            <a:rect l="l" t="t" r="r" b="b"/>
            <a:pathLst>
              <a:path w="966840" h="966840">
                <a:moveTo>
                  <a:pt x="0" y="0"/>
                </a:moveTo>
                <a:lnTo>
                  <a:pt x="966840" y="0"/>
                </a:lnTo>
                <a:lnTo>
                  <a:pt x="966840" y="966840"/>
                </a:lnTo>
                <a:lnTo>
                  <a:pt x="0" y="966840"/>
                </a:lnTo>
                <a:lnTo>
                  <a:pt x="0" y="0"/>
                </a:lnTo>
                <a:close/>
              </a:path>
            </a:pathLst>
          </a:custGeom>
          <a:blipFill>
            <a:blip r:embed="rId28">
              <a:extLst>
                <a:ext uri="{96DAC541-7B7A-43D3-8B79-37D633B846F1}">
                  <asvg:svgBlip xmlns:asvg="http://schemas.microsoft.com/office/drawing/2016/SVG/main" xmlns="" r:embed="rId29"/>
                </a:ext>
              </a:extLst>
            </a:blip>
            <a:stretch>
              <a:fillRect/>
            </a:stretch>
          </a:blipFill>
        </p:spPr>
      </p:sp>
      <p:sp>
        <p:nvSpPr>
          <p:cNvPr id="50" name="Freeform 50"/>
          <p:cNvSpPr/>
          <p:nvPr/>
        </p:nvSpPr>
        <p:spPr>
          <a:xfrm>
            <a:off x="7466928" y="8208321"/>
            <a:ext cx="1846169" cy="510214"/>
          </a:xfrm>
          <a:custGeom>
            <a:avLst/>
            <a:gdLst/>
            <a:ahLst/>
            <a:cxnLst/>
            <a:rect l="l" t="t" r="r" b="b"/>
            <a:pathLst>
              <a:path w="1846169" h="510214">
                <a:moveTo>
                  <a:pt x="0" y="0"/>
                </a:moveTo>
                <a:lnTo>
                  <a:pt x="1846168" y="0"/>
                </a:lnTo>
                <a:lnTo>
                  <a:pt x="1846168" y="510214"/>
                </a:lnTo>
                <a:lnTo>
                  <a:pt x="0" y="510214"/>
                </a:lnTo>
                <a:lnTo>
                  <a:pt x="0" y="0"/>
                </a:lnTo>
                <a:close/>
              </a:path>
            </a:pathLst>
          </a:custGeom>
          <a:blipFill>
            <a:blip r:embed="rId30">
              <a:extLst>
                <a:ext uri="{96DAC541-7B7A-43D3-8B79-37D633B846F1}">
                  <asvg:svgBlip xmlns:asvg="http://schemas.microsoft.com/office/drawing/2016/SVG/main" xmlns="" r:embed="rId31"/>
                </a:ext>
              </a:extLst>
            </a:blip>
            <a:stretch>
              <a:fillRect/>
            </a:stretch>
          </a:blipFill>
        </p:spPr>
      </p:sp>
      <p:sp>
        <p:nvSpPr>
          <p:cNvPr id="51" name="Freeform 51"/>
          <p:cNvSpPr/>
          <p:nvPr/>
        </p:nvSpPr>
        <p:spPr>
          <a:xfrm>
            <a:off x="5464264" y="6486217"/>
            <a:ext cx="706756" cy="706756"/>
          </a:xfrm>
          <a:custGeom>
            <a:avLst/>
            <a:gdLst/>
            <a:ahLst/>
            <a:cxnLst/>
            <a:rect l="l" t="t" r="r" b="b"/>
            <a:pathLst>
              <a:path w="706756" h="706756">
                <a:moveTo>
                  <a:pt x="0" y="0"/>
                </a:moveTo>
                <a:lnTo>
                  <a:pt x="706756" y="0"/>
                </a:lnTo>
                <a:lnTo>
                  <a:pt x="706756" y="706756"/>
                </a:lnTo>
                <a:lnTo>
                  <a:pt x="0" y="706756"/>
                </a:lnTo>
                <a:lnTo>
                  <a:pt x="0" y="0"/>
                </a:lnTo>
                <a:close/>
              </a:path>
            </a:pathLst>
          </a:custGeom>
          <a:blipFill>
            <a:blip r:embed="rId32">
              <a:extLst>
                <a:ext uri="{96DAC541-7B7A-43D3-8B79-37D633B846F1}">
                  <asvg:svgBlip xmlns:asvg="http://schemas.microsoft.com/office/drawing/2016/SVG/main" xmlns="" r:embed="rId33"/>
                </a:ext>
              </a:extLst>
            </a:blip>
            <a:stretch>
              <a:fillRect/>
            </a:stretch>
          </a:blipFill>
        </p:spPr>
      </p:sp>
      <p:grpSp>
        <p:nvGrpSpPr>
          <p:cNvPr id="52" name="Group 52"/>
          <p:cNvGrpSpPr/>
          <p:nvPr/>
        </p:nvGrpSpPr>
        <p:grpSpPr>
          <a:xfrm>
            <a:off x="5473281" y="5863501"/>
            <a:ext cx="7679630" cy="3230752"/>
            <a:chOff x="0" y="-335085"/>
            <a:chExt cx="2022619" cy="850900"/>
          </a:xfrm>
        </p:grpSpPr>
        <p:sp>
          <p:nvSpPr>
            <p:cNvPr id="53" name="Freeform 53"/>
            <p:cNvSpPr/>
            <p:nvPr/>
          </p:nvSpPr>
          <p:spPr>
            <a:xfrm>
              <a:off x="0" y="0"/>
              <a:ext cx="2022619" cy="186142"/>
            </a:xfrm>
            <a:custGeom>
              <a:avLst/>
              <a:gdLst/>
              <a:ahLst/>
              <a:cxnLst/>
              <a:rect l="l" t="t" r="r" b="b"/>
              <a:pathLst>
                <a:path w="2022619" h="186142">
                  <a:moveTo>
                    <a:pt x="0" y="0"/>
                  </a:moveTo>
                  <a:lnTo>
                    <a:pt x="2022619" y="0"/>
                  </a:lnTo>
                  <a:lnTo>
                    <a:pt x="2022619" y="186142"/>
                  </a:lnTo>
                  <a:lnTo>
                    <a:pt x="0" y="186142"/>
                  </a:lnTo>
                  <a:close/>
                </a:path>
              </a:pathLst>
            </a:custGeom>
            <a:solidFill>
              <a:srgbClr val="FEEF99"/>
            </a:solidFill>
            <a:ln w="19050" cap="sq">
              <a:solidFill>
                <a:srgbClr val="272727"/>
              </a:solidFill>
              <a:prstDash val="solid"/>
              <a:miter/>
            </a:ln>
          </p:spPr>
        </p:sp>
        <p:sp>
          <p:nvSpPr>
            <p:cNvPr id="54" name="TextBox 54"/>
            <p:cNvSpPr txBox="1"/>
            <p:nvPr/>
          </p:nvSpPr>
          <p:spPr>
            <a:xfrm>
              <a:off x="324509" y="-335085"/>
              <a:ext cx="1513166" cy="850900"/>
            </a:xfrm>
            <a:prstGeom prst="rect">
              <a:avLst/>
            </a:prstGeom>
          </p:spPr>
          <p:txBody>
            <a:bodyPr lIns="50800" tIns="50800" rIns="50800" bIns="50800" rtlCol="0" anchor="ctr"/>
            <a:lstStyle/>
            <a:p>
              <a:pPr algn="ctr">
                <a:lnSpc>
                  <a:spcPts val="3079"/>
                </a:lnSpc>
              </a:pPr>
              <a:r>
                <a:rPr lang="en-US" sz="2199" dirty="0" err="1">
                  <a:solidFill>
                    <a:srgbClr val="272727"/>
                  </a:solidFill>
                  <a:latin typeface="Muli Extra-Light"/>
                </a:rPr>
                <a:t>Nguyễn</a:t>
              </a:r>
              <a:r>
                <a:rPr lang="en-US" sz="2199" dirty="0">
                  <a:solidFill>
                    <a:srgbClr val="272727"/>
                  </a:solidFill>
                  <a:latin typeface="Muli Extra-Light"/>
                </a:rPr>
                <a:t> </a:t>
              </a:r>
              <a:r>
                <a:rPr lang="en-US" sz="2199" dirty="0" err="1">
                  <a:solidFill>
                    <a:srgbClr val="272727"/>
                  </a:solidFill>
                  <a:latin typeface="Muli Extra-Light"/>
                </a:rPr>
                <a:t>Anh</a:t>
              </a:r>
              <a:r>
                <a:rPr lang="en-US" sz="2199" dirty="0">
                  <a:solidFill>
                    <a:srgbClr val="272727"/>
                  </a:solidFill>
                  <a:latin typeface="Muli Extra-Light"/>
                </a:rPr>
                <a:t> </a:t>
              </a:r>
              <a:r>
                <a:rPr lang="en-US" sz="2199" dirty="0" err="1">
                  <a:solidFill>
                    <a:srgbClr val="272727"/>
                  </a:solidFill>
                  <a:latin typeface="Muli Extra-Light"/>
                </a:rPr>
                <a:t>Hải</a:t>
              </a:r>
              <a:r>
                <a:rPr lang="en-US" sz="2199" dirty="0">
                  <a:solidFill>
                    <a:srgbClr val="272727"/>
                  </a:solidFill>
                  <a:latin typeface="Muli Extra-Light"/>
                </a:rPr>
                <a:t> </a:t>
              </a:r>
              <a:r>
                <a:rPr lang="en-US" sz="2199" dirty="0" err="1" smtClean="0">
                  <a:solidFill>
                    <a:srgbClr val="272727"/>
                  </a:solidFill>
                  <a:latin typeface="Muli Extra-Light"/>
                </a:rPr>
                <a:t>Ngọc</a:t>
              </a:r>
              <a:r>
                <a:rPr lang="en-US" sz="2199" dirty="0">
                  <a:solidFill>
                    <a:srgbClr val="272727"/>
                  </a:solidFill>
                  <a:latin typeface="Muli Extra-Light"/>
                </a:rPr>
                <a:t> </a:t>
              </a:r>
              <a:r>
                <a:rPr lang="en-US" sz="2199" dirty="0" smtClean="0">
                  <a:solidFill>
                    <a:srgbClr val="272727"/>
                  </a:solidFill>
                  <a:latin typeface="Muli Extra-Light"/>
                </a:rPr>
                <a:t>(22520955</a:t>
              </a:r>
              <a:r>
                <a:rPr lang="en-US" sz="2199" dirty="0">
                  <a:solidFill>
                    <a:srgbClr val="272727"/>
                  </a:solidFill>
                  <a:latin typeface="Muli Extra-Light"/>
                </a:rPr>
                <a:t>)</a:t>
              </a: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DFCF5"/>
        </a:solidFill>
        <a:effectLst/>
      </p:bgPr>
    </p:bg>
    <p:spTree>
      <p:nvGrpSpPr>
        <p:cNvPr id="1" name=""/>
        <p:cNvGrpSpPr/>
        <p:nvPr/>
      </p:nvGrpSpPr>
      <p:grpSpPr>
        <a:xfrm>
          <a:off x="0" y="0"/>
          <a:ext cx="0" cy="0"/>
          <a:chOff x="0" y="0"/>
          <a:chExt cx="0" cy="0"/>
        </a:xfrm>
      </p:grpSpPr>
      <p:sp>
        <p:nvSpPr>
          <p:cNvPr id="2" name="Freeform 2"/>
          <p:cNvSpPr/>
          <p:nvPr/>
        </p:nvSpPr>
        <p:spPr>
          <a:xfrm>
            <a:off x="-141863" y="-7806166"/>
            <a:ext cx="18571727" cy="18571727"/>
          </a:xfrm>
          <a:custGeom>
            <a:avLst/>
            <a:gdLst/>
            <a:ahLst/>
            <a:cxnLst/>
            <a:rect l="l" t="t" r="r" b="b"/>
            <a:pathLst>
              <a:path w="18571727" h="18571727">
                <a:moveTo>
                  <a:pt x="0" y="0"/>
                </a:moveTo>
                <a:lnTo>
                  <a:pt x="18571726" y="0"/>
                </a:lnTo>
                <a:lnTo>
                  <a:pt x="18571726" y="18571727"/>
                </a:lnTo>
                <a:lnTo>
                  <a:pt x="0" y="18571727"/>
                </a:lnTo>
                <a:lnTo>
                  <a:pt x="0" y="0"/>
                </a:lnTo>
                <a:close/>
              </a:path>
            </a:pathLst>
          </a:custGeom>
          <a:blipFill>
            <a:blip r:embed="rId4"/>
            <a:stretch>
              <a:fillRect/>
            </a:stretch>
          </a:blipFill>
        </p:spPr>
      </p:sp>
      <p:pic>
        <p:nvPicPr>
          <p:cNvPr id="3" name="Picture 3">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rcRect/>
          <a:stretch>
            <a:fillRect/>
          </a:stretch>
        </p:blipFill>
        <p:spPr>
          <a:xfrm>
            <a:off x="1028700" y="523875"/>
            <a:ext cx="16459200" cy="9258300"/>
          </a:xfrm>
          <a:prstGeom prst="rect">
            <a:avLst/>
          </a:prstGeom>
        </p:spPr>
      </p:pic>
    </p:spTree>
  </p:cSld>
  <p:clrMapOvr>
    <a:masterClrMapping/>
  </p:clrMapOvr>
  <p:timing>
    <p:tnLst>
      <p:par>
        <p:cTn id="1" dur="indefinite" restart="never" nodeType="tmRoot">
          <p:childTnLst>
            <p:video>
              <p:cMediaNode vol="100000">
                <p:cTn id="2" fill="hold" display="0">
                  <p:stCondLst>
                    <p:cond delay="indefinite"/>
                  </p:stCondLst>
                </p:cTn>
                <p:tgtEl>
                  <p:spTgt spid="3"/>
                </p:tgtEl>
              </p:cMediaNode>
            </p:vide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DFCF5"/>
        </a:solidFill>
        <a:effectLst/>
      </p:bgPr>
    </p:bg>
    <p:spTree>
      <p:nvGrpSpPr>
        <p:cNvPr id="1" name=""/>
        <p:cNvGrpSpPr/>
        <p:nvPr/>
      </p:nvGrpSpPr>
      <p:grpSpPr>
        <a:xfrm>
          <a:off x="0" y="0"/>
          <a:ext cx="0" cy="0"/>
          <a:chOff x="0" y="0"/>
          <a:chExt cx="0" cy="0"/>
        </a:xfrm>
      </p:grpSpPr>
      <p:sp>
        <p:nvSpPr>
          <p:cNvPr id="2" name="Freeform 2"/>
          <p:cNvSpPr/>
          <p:nvPr/>
        </p:nvSpPr>
        <p:spPr>
          <a:xfrm rot="-10800000">
            <a:off x="22021" y="-334868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7966281" y="667489"/>
            <a:ext cx="4053686" cy="2962876"/>
          </a:xfrm>
          <a:custGeom>
            <a:avLst/>
            <a:gdLst/>
            <a:ahLst/>
            <a:cxnLst/>
            <a:rect l="l" t="t" r="r" b="b"/>
            <a:pathLst>
              <a:path w="4053686" h="2962876">
                <a:moveTo>
                  <a:pt x="0" y="0"/>
                </a:moveTo>
                <a:lnTo>
                  <a:pt x="4053686" y="0"/>
                </a:lnTo>
                <a:lnTo>
                  <a:pt x="4053686" y="2962877"/>
                </a:lnTo>
                <a:lnTo>
                  <a:pt x="0" y="2962877"/>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4" name="Freeform 4"/>
          <p:cNvSpPr/>
          <p:nvPr/>
        </p:nvSpPr>
        <p:spPr>
          <a:xfrm>
            <a:off x="13502514" y="1394607"/>
            <a:ext cx="4053686" cy="2962876"/>
          </a:xfrm>
          <a:custGeom>
            <a:avLst/>
            <a:gdLst/>
            <a:ahLst/>
            <a:cxnLst/>
            <a:rect l="l" t="t" r="r" b="b"/>
            <a:pathLst>
              <a:path w="4053686" h="2962876">
                <a:moveTo>
                  <a:pt x="0" y="0"/>
                </a:moveTo>
                <a:lnTo>
                  <a:pt x="4053687" y="0"/>
                </a:lnTo>
                <a:lnTo>
                  <a:pt x="4053687" y="2962876"/>
                </a:lnTo>
                <a:lnTo>
                  <a:pt x="0" y="2962876"/>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5" name="Freeform 5"/>
          <p:cNvSpPr/>
          <p:nvPr/>
        </p:nvSpPr>
        <p:spPr>
          <a:xfrm>
            <a:off x="12878801" y="5950772"/>
            <a:ext cx="4053686" cy="2962876"/>
          </a:xfrm>
          <a:custGeom>
            <a:avLst/>
            <a:gdLst/>
            <a:ahLst/>
            <a:cxnLst/>
            <a:rect l="l" t="t" r="r" b="b"/>
            <a:pathLst>
              <a:path w="4053686" h="2962876">
                <a:moveTo>
                  <a:pt x="0" y="0"/>
                </a:moveTo>
                <a:lnTo>
                  <a:pt x="4053687" y="0"/>
                </a:lnTo>
                <a:lnTo>
                  <a:pt x="4053687" y="2962876"/>
                </a:lnTo>
                <a:lnTo>
                  <a:pt x="0" y="2962876"/>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6" name="Freeform 6"/>
          <p:cNvSpPr/>
          <p:nvPr/>
        </p:nvSpPr>
        <p:spPr>
          <a:xfrm>
            <a:off x="16584233" y="8350511"/>
            <a:ext cx="675067" cy="675067"/>
          </a:xfrm>
          <a:custGeom>
            <a:avLst/>
            <a:gdLst/>
            <a:ahLst/>
            <a:cxnLst/>
            <a:rect l="l" t="t" r="r" b="b"/>
            <a:pathLst>
              <a:path w="675067" h="675067">
                <a:moveTo>
                  <a:pt x="0" y="0"/>
                </a:moveTo>
                <a:lnTo>
                  <a:pt x="675067" y="0"/>
                </a:lnTo>
                <a:lnTo>
                  <a:pt x="675067" y="675067"/>
                </a:lnTo>
                <a:lnTo>
                  <a:pt x="0" y="675067"/>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7" name="Freeform 7"/>
          <p:cNvSpPr/>
          <p:nvPr/>
        </p:nvSpPr>
        <p:spPr>
          <a:xfrm>
            <a:off x="7276369" y="4782203"/>
            <a:ext cx="544451" cy="483077"/>
          </a:xfrm>
          <a:custGeom>
            <a:avLst/>
            <a:gdLst/>
            <a:ahLst/>
            <a:cxnLst/>
            <a:rect l="l" t="t" r="r" b="b"/>
            <a:pathLst>
              <a:path w="544451" h="483077">
                <a:moveTo>
                  <a:pt x="0" y="0"/>
                </a:moveTo>
                <a:lnTo>
                  <a:pt x="544451" y="0"/>
                </a:lnTo>
                <a:lnTo>
                  <a:pt x="544451" y="483076"/>
                </a:lnTo>
                <a:lnTo>
                  <a:pt x="0" y="483076"/>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sp>
      <p:sp>
        <p:nvSpPr>
          <p:cNvPr id="8" name="Freeform 8"/>
          <p:cNvSpPr/>
          <p:nvPr/>
        </p:nvSpPr>
        <p:spPr>
          <a:xfrm>
            <a:off x="7276369" y="5536523"/>
            <a:ext cx="544451" cy="483077"/>
          </a:xfrm>
          <a:custGeom>
            <a:avLst/>
            <a:gdLst/>
            <a:ahLst/>
            <a:cxnLst/>
            <a:rect l="l" t="t" r="r" b="b"/>
            <a:pathLst>
              <a:path w="544451" h="483077">
                <a:moveTo>
                  <a:pt x="0" y="0"/>
                </a:moveTo>
                <a:lnTo>
                  <a:pt x="544451" y="0"/>
                </a:lnTo>
                <a:lnTo>
                  <a:pt x="544451" y="483077"/>
                </a:lnTo>
                <a:lnTo>
                  <a:pt x="0" y="483077"/>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sp>
      <p:sp>
        <p:nvSpPr>
          <p:cNvPr id="9" name="Freeform 9"/>
          <p:cNvSpPr/>
          <p:nvPr/>
        </p:nvSpPr>
        <p:spPr>
          <a:xfrm>
            <a:off x="16472161" y="4574135"/>
            <a:ext cx="899212" cy="899212"/>
          </a:xfrm>
          <a:custGeom>
            <a:avLst/>
            <a:gdLst/>
            <a:ahLst/>
            <a:cxnLst/>
            <a:rect l="l" t="t" r="r" b="b"/>
            <a:pathLst>
              <a:path w="899212" h="899212">
                <a:moveTo>
                  <a:pt x="0" y="0"/>
                </a:moveTo>
                <a:lnTo>
                  <a:pt x="899211" y="0"/>
                </a:lnTo>
                <a:lnTo>
                  <a:pt x="899211" y="899212"/>
                </a:lnTo>
                <a:lnTo>
                  <a:pt x="0" y="899212"/>
                </a:lnTo>
                <a:lnTo>
                  <a:pt x="0" y="0"/>
                </a:lnTo>
                <a:close/>
              </a:path>
            </a:pathLst>
          </a:custGeom>
          <a:blipFill>
            <a:blip r:embed="rId10">
              <a:extLst>
                <a:ext uri="{96DAC541-7B7A-43D3-8B79-37D633B846F1}">
                  <asvg:svgBlip xmlns:asvg="http://schemas.microsoft.com/office/drawing/2016/SVG/main" xmlns="" r:embed="rId11"/>
                </a:ext>
              </a:extLst>
            </a:blip>
            <a:stretch>
              <a:fillRect/>
            </a:stretch>
          </a:blipFill>
        </p:spPr>
      </p:sp>
      <p:sp>
        <p:nvSpPr>
          <p:cNvPr id="10" name="Freeform 10"/>
          <p:cNvSpPr/>
          <p:nvPr/>
        </p:nvSpPr>
        <p:spPr>
          <a:xfrm>
            <a:off x="1028700" y="1028700"/>
            <a:ext cx="1083566" cy="1120228"/>
          </a:xfrm>
          <a:custGeom>
            <a:avLst/>
            <a:gdLst/>
            <a:ahLst/>
            <a:cxnLst/>
            <a:rect l="l" t="t" r="r" b="b"/>
            <a:pathLst>
              <a:path w="1083566" h="1120228">
                <a:moveTo>
                  <a:pt x="0" y="0"/>
                </a:moveTo>
                <a:lnTo>
                  <a:pt x="1083566" y="0"/>
                </a:lnTo>
                <a:lnTo>
                  <a:pt x="1083566" y="1120228"/>
                </a:lnTo>
                <a:lnTo>
                  <a:pt x="0" y="1120228"/>
                </a:lnTo>
                <a:lnTo>
                  <a:pt x="0" y="0"/>
                </a:lnTo>
                <a:close/>
              </a:path>
            </a:pathLst>
          </a:custGeom>
          <a:blipFill>
            <a:blip r:embed="rId12">
              <a:extLst>
                <a:ext uri="{96DAC541-7B7A-43D3-8B79-37D633B846F1}">
                  <asvg:svgBlip xmlns:asvg="http://schemas.microsoft.com/office/drawing/2016/SVG/main" xmlns="" r:embed="rId13"/>
                </a:ext>
              </a:extLst>
            </a:blip>
            <a:stretch>
              <a:fillRect/>
            </a:stretch>
          </a:blipFill>
        </p:spPr>
      </p:sp>
      <p:sp>
        <p:nvSpPr>
          <p:cNvPr id="11" name="Freeform 11"/>
          <p:cNvSpPr/>
          <p:nvPr/>
        </p:nvSpPr>
        <p:spPr>
          <a:xfrm>
            <a:off x="5613229" y="7917876"/>
            <a:ext cx="1107702" cy="1107702"/>
          </a:xfrm>
          <a:custGeom>
            <a:avLst/>
            <a:gdLst/>
            <a:ahLst/>
            <a:cxnLst/>
            <a:rect l="l" t="t" r="r" b="b"/>
            <a:pathLst>
              <a:path w="1107702" h="1107702">
                <a:moveTo>
                  <a:pt x="0" y="0"/>
                </a:moveTo>
                <a:lnTo>
                  <a:pt x="1107701" y="0"/>
                </a:lnTo>
                <a:lnTo>
                  <a:pt x="1107701" y="1107702"/>
                </a:lnTo>
                <a:lnTo>
                  <a:pt x="0" y="1107702"/>
                </a:lnTo>
                <a:lnTo>
                  <a:pt x="0" y="0"/>
                </a:lnTo>
                <a:close/>
              </a:path>
            </a:pathLst>
          </a:custGeom>
          <a:blipFill>
            <a:blip r:embed="rId14">
              <a:extLst>
                <a:ext uri="{96DAC541-7B7A-43D3-8B79-37D633B846F1}">
                  <asvg:svgBlip xmlns:asvg="http://schemas.microsoft.com/office/drawing/2016/SVG/main" xmlns="" r:embed="rId15"/>
                </a:ext>
              </a:extLst>
            </a:blip>
            <a:stretch>
              <a:fillRect/>
            </a:stretch>
          </a:blipFill>
        </p:spPr>
      </p:sp>
      <p:sp>
        <p:nvSpPr>
          <p:cNvPr id="12" name="TextBox 12"/>
          <p:cNvSpPr txBox="1"/>
          <p:nvPr/>
        </p:nvSpPr>
        <p:spPr>
          <a:xfrm>
            <a:off x="1028700" y="3382962"/>
            <a:ext cx="4799869" cy="4049247"/>
          </a:xfrm>
          <a:prstGeom prst="rect">
            <a:avLst/>
          </a:prstGeom>
        </p:spPr>
        <p:txBody>
          <a:bodyPr lIns="0" tIns="0" rIns="0" bIns="0" rtlCol="0" anchor="t">
            <a:spAutoFit/>
          </a:bodyPr>
          <a:lstStyle/>
          <a:p>
            <a:pPr marL="0" lvl="0" indent="0">
              <a:lnSpc>
                <a:spcPts val="10732"/>
              </a:lnSpc>
              <a:spcBef>
                <a:spcPct val="0"/>
              </a:spcBef>
            </a:pPr>
            <a:r>
              <a:rPr lang="en-US" sz="8255">
                <a:solidFill>
                  <a:srgbClr val="FFACC2"/>
                </a:solidFill>
                <a:latin typeface="Saira ExtraCondensed Medium"/>
              </a:rPr>
              <a:t>MỘT SỐ PHƯƠNG PHÁP TRỘN</a:t>
            </a:r>
          </a:p>
        </p:txBody>
      </p:sp>
      <p:grpSp>
        <p:nvGrpSpPr>
          <p:cNvPr id="13" name="Group 13"/>
          <p:cNvGrpSpPr/>
          <p:nvPr/>
        </p:nvGrpSpPr>
        <p:grpSpPr>
          <a:xfrm>
            <a:off x="8309153" y="1794820"/>
            <a:ext cx="3348892" cy="1431859"/>
            <a:chOff x="0" y="0"/>
            <a:chExt cx="4465190" cy="1909145"/>
          </a:xfrm>
        </p:grpSpPr>
        <p:sp>
          <p:nvSpPr>
            <p:cNvPr id="14" name="TextBox 14"/>
            <p:cNvSpPr txBox="1"/>
            <p:nvPr/>
          </p:nvSpPr>
          <p:spPr>
            <a:xfrm>
              <a:off x="0" y="0"/>
              <a:ext cx="4465190" cy="1219200"/>
            </a:xfrm>
            <a:prstGeom prst="rect">
              <a:avLst/>
            </a:prstGeom>
          </p:spPr>
          <p:txBody>
            <a:bodyPr lIns="0" tIns="0" rIns="0" bIns="0" rtlCol="0" anchor="t">
              <a:spAutoFit/>
            </a:bodyPr>
            <a:lstStyle/>
            <a:p>
              <a:pPr marL="0" lvl="0" indent="0" algn="ctr">
                <a:lnSpc>
                  <a:spcPts val="3600"/>
                </a:lnSpc>
                <a:spcBef>
                  <a:spcPct val="0"/>
                </a:spcBef>
              </a:pPr>
              <a:r>
                <a:rPr lang="en-US" sz="3000">
                  <a:solidFill>
                    <a:srgbClr val="FF9925"/>
                  </a:solidFill>
                  <a:latin typeface="Muli Light"/>
                </a:rPr>
                <a:t>Phương pháp trộn runs</a:t>
              </a:r>
            </a:p>
          </p:txBody>
        </p:sp>
        <p:sp>
          <p:nvSpPr>
            <p:cNvPr id="15" name="TextBox 15"/>
            <p:cNvSpPr txBox="1"/>
            <p:nvPr/>
          </p:nvSpPr>
          <p:spPr>
            <a:xfrm>
              <a:off x="0" y="1501898"/>
              <a:ext cx="4465190" cy="407247"/>
            </a:xfrm>
            <a:prstGeom prst="rect">
              <a:avLst/>
            </a:prstGeom>
          </p:spPr>
          <p:txBody>
            <a:bodyPr lIns="0" tIns="0" rIns="0" bIns="0" rtlCol="0" anchor="t">
              <a:spAutoFit/>
            </a:bodyPr>
            <a:lstStyle/>
            <a:p>
              <a:pPr marL="0" lvl="0" indent="0" algn="ctr">
                <a:lnSpc>
                  <a:spcPts val="2590"/>
                </a:lnSpc>
                <a:spcBef>
                  <a:spcPct val="0"/>
                </a:spcBef>
              </a:pPr>
              <a:endParaRPr/>
            </a:p>
          </p:txBody>
        </p:sp>
      </p:grpSp>
      <p:grpSp>
        <p:nvGrpSpPr>
          <p:cNvPr id="16" name="Group 16"/>
          <p:cNvGrpSpPr/>
          <p:nvPr/>
        </p:nvGrpSpPr>
        <p:grpSpPr>
          <a:xfrm>
            <a:off x="13854911" y="2603028"/>
            <a:ext cx="3348892" cy="1431859"/>
            <a:chOff x="0" y="0"/>
            <a:chExt cx="4465190" cy="1909145"/>
          </a:xfrm>
        </p:grpSpPr>
        <p:sp>
          <p:nvSpPr>
            <p:cNvPr id="17" name="TextBox 17"/>
            <p:cNvSpPr txBox="1"/>
            <p:nvPr/>
          </p:nvSpPr>
          <p:spPr>
            <a:xfrm>
              <a:off x="0" y="0"/>
              <a:ext cx="4465190" cy="1219200"/>
            </a:xfrm>
            <a:prstGeom prst="rect">
              <a:avLst/>
            </a:prstGeom>
          </p:spPr>
          <p:txBody>
            <a:bodyPr lIns="0" tIns="0" rIns="0" bIns="0" rtlCol="0" anchor="t">
              <a:spAutoFit/>
            </a:bodyPr>
            <a:lstStyle/>
            <a:p>
              <a:pPr marL="0" lvl="0" indent="0" algn="ctr">
                <a:lnSpc>
                  <a:spcPts val="3600"/>
                </a:lnSpc>
                <a:spcBef>
                  <a:spcPct val="0"/>
                </a:spcBef>
              </a:pPr>
              <a:r>
                <a:rPr lang="en-US" sz="3000">
                  <a:solidFill>
                    <a:srgbClr val="FF9925"/>
                  </a:solidFill>
                  <a:latin typeface="Muli Light"/>
                </a:rPr>
                <a:t>Phương pháp trộn tự nhiên</a:t>
              </a:r>
            </a:p>
          </p:txBody>
        </p:sp>
        <p:sp>
          <p:nvSpPr>
            <p:cNvPr id="18" name="TextBox 18"/>
            <p:cNvSpPr txBox="1"/>
            <p:nvPr/>
          </p:nvSpPr>
          <p:spPr>
            <a:xfrm>
              <a:off x="0" y="1501898"/>
              <a:ext cx="4465190" cy="407247"/>
            </a:xfrm>
            <a:prstGeom prst="rect">
              <a:avLst/>
            </a:prstGeom>
          </p:spPr>
          <p:txBody>
            <a:bodyPr lIns="0" tIns="0" rIns="0" bIns="0" rtlCol="0" anchor="t">
              <a:spAutoFit/>
            </a:bodyPr>
            <a:lstStyle/>
            <a:p>
              <a:pPr marL="0" lvl="0" indent="0" algn="ctr">
                <a:lnSpc>
                  <a:spcPts val="2590"/>
                </a:lnSpc>
                <a:spcBef>
                  <a:spcPct val="0"/>
                </a:spcBef>
              </a:pPr>
              <a:endParaRPr/>
            </a:p>
          </p:txBody>
        </p:sp>
      </p:grpSp>
      <p:grpSp>
        <p:nvGrpSpPr>
          <p:cNvPr id="19" name="Group 19"/>
          <p:cNvGrpSpPr/>
          <p:nvPr/>
        </p:nvGrpSpPr>
        <p:grpSpPr>
          <a:xfrm>
            <a:off x="13288469" y="7135118"/>
            <a:ext cx="3348892" cy="1431859"/>
            <a:chOff x="0" y="0"/>
            <a:chExt cx="4465190" cy="1909145"/>
          </a:xfrm>
        </p:grpSpPr>
        <p:sp>
          <p:nvSpPr>
            <p:cNvPr id="20" name="TextBox 20"/>
            <p:cNvSpPr txBox="1"/>
            <p:nvPr/>
          </p:nvSpPr>
          <p:spPr>
            <a:xfrm>
              <a:off x="0" y="0"/>
              <a:ext cx="4465190" cy="1219200"/>
            </a:xfrm>
            <a:prstGeom prst="rect">
              <a:avLst/>
            </a:prstGeom>
          </p:spPr>
          <p:txBody>
            <a:bodyPr lIns="0" tIns="0" rIns="0" bIns="0" rtlCol="0" anchor="t">
              <a:spAutoFit/>
            </a:bodyPr>
            <a:lstStyle/>
            <a:p>
              <a:pPr marL="0" lvl="0" indent="0" algn="ctr">
                <a:lnSpc>
                  <a:spcPts val="3600"/>
                </a:lnSpc>
                <a:spcBef>
                  <a:spcPct val="0"/>
                </a:spcBef>
              </a:pPr>
              <a:r>
                <a:rPr lang="en-US" sz="3000">
                  <a:solidFill>
                    <a:srgbClr val="FF9925"/>
                  </a:solidFill>
                  <a:latin typeface="Muli Light"/>
                </a:rPr>
                <a:t>Phương pháp trộn đa pha</a:t>
              </a:r>
            </a:p>
          </p:txBody>
        </p:sp>
        <p:sp>
          <p:nvSpPr>
            <p:cNvPr id="21" name="TextBox 21"/>
            <p:cNvSpPr txBox="1"/>
            <p:nvPr/>
          </p:nvSpPr>
          <p:spPr>
            <a:xfrm>
              <a:off x="0" y="1501898"/>
              <a:ext cx="4465190" cy="407247"/>
            </a:xfrm>
            <a:prstGeom prst="rect">
              <a:avLst/>
            </a:prstGeom>
          </p:spPr>
          <p:txBody>
            <a:bodyPr lIns="0" tIns="0" rIns="0" bIns="0" rtlCol="0" anchor="t">
              <a:spAutoFit/>
            </a:bodyPr>
            <a:lstStyle/>
            <a:p>
              <a:pPr marL="0" lvl="0" indent="0" algn="ctr">
                <a:lnSpc>
                  <a:spcPts val="2590"/>
                </a:lnSpc>
                <a:spcBef>
                  <a:spcPct val="0"/>
                </a:spcBef>
              </a:pPr>
              <a:endParaRPr/>
            </a:p>
          </p:txBody>
        </p:sp>
      </p:grpSp>
      <p:sp>
        <p:nvSpPr>
          <p:cNvPr id="22" name="Freeform 22"/>
          <p:cNvSpPr/>
          <p:nvPr/>
        </p:nvSpPr>
        <p:spPr>
          <a:xfrm>
            <a:off x="8148840" y="4955000"/>
            <a:ext cx="4053686" cy="2962876"/>
          </a:xfrm>
          <a:custGeom>
            <a:avLst/>
            <a:gdLst/>
            <a:ahLst/>
            <a:cxnLst/>
            <a:rect l="l" t="t" r="r" b="b"/>
            <a:pathLst>
              <a:path w="4053686" h="2962876">
                <a:moveTo>
                  <a:pt x="0" y="0"/>
                </a:moveTo>
                <a:lnTo>
                  <a:pt x="4053686" y="0"/>
                </a:lnTo>
                <a:lnTo>
                  <a:pt x="4053686" y="2962876"/>
                </a:lnTo>
                <a:lnTo>
                  <a:pt x="0" y="2962876"/>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grpSp>
        <p:nvGrpSpPr>
          <p:cNvPr id="23" name="Group 23"/>
          <p:cNvGrpSpPr/>
          <p:nvPr/>
        </p:nvGrpSpPr>
        <p:grpSpPr>
          <a:xfrm>
            <a:off x="8501237" y="6086275"/>
            <a:ext cx="3348892" cy="1431859"/>
            <a:chOff x="0" y="0"/>
            <a:chExt cx="4465190" cy="1909145"/>
          </a:xfrm>
        </p:grpSpPr>
        <p:sp>
          <p:nvSpPr>
            <p:cNvPr id="24" name="TextBox 24"/>
            <p:cNvSpPr txBox="1"/>
            <p:nvPr/>
          </p:nvSpPr>
          <p:spPr>
            <a:xfrm>
              <a:off x="0" y="0"/>
              <a:ext cx="4465190" cy="1219200"/>
            </a:xfrm>
            <a:prstGeom prst="rect">
              <a:avLst/>
            </a:prstGeom>
          </p:spPr>
          <p:txBody>
            <a:bodyPr lIns="0" tIns="0" rIns="0" bIns="0" rtlCol="0" anchor="t">
              <a:spAutoFit/>
            </a:bodyPr>
            <a:lstStyle/>
            <a:p>
              <a:pPr marL="0" lvl="0" indent="0" algn="ctr">
                <a:lnSpc>
                  <a:spcPts val="3600"/>
                </a:lnSpc>
                <a:spcBef>
                  <a:spcPct val="0"/>
                </a:spcBef>
              </a:pPr>
              <a:r>
                <a:rPr lang="en-US" sz="3000">
                  <a:solidFill>
                    <a:srgbClr val="FF9925"/>
                  </a:solidFill>
                  <a:latin typeface="Muli Light"/>
                </a:rPr>
                <a:t>Phương pháp trộn đa lối cân bằng</a:t>
              </a:r>
            </a:p>
          </p:txBody>
        </p:sp>
        <p:sp>
          <p:nvSpPr>
            <p:cNvPr id="25" name="TextBox 25"/>
            <p:cNvSpPr txBox="1"/>
            <p:nvPr/>
          </p:nvSpPr>
          <p:spPr>
            <a:xfrm>
              <a:off x="0" y="1501898"/>
              <a:ext cx="4465190" cy="407247"/>
            </a:xfrm>
            <a:prstGeom prst="rect">
              <a:avLst/>
            </a:prstGeom>
          </p:spPr>
          <p:txBody>
            <a:bodyPr lIns="0" tIns="0" rIns="0" bIns="0" rtlCol="0" anchor="t">
              <a:spAutoFit/>
            </a:bodyPr>
            <a:lstStyle/>
            <a:p>
              <a:pPr marL="0" lvl="0" indent="0" algn="ctr">
                <a:lnSpc>
                  <a:spcPts val="2590"/>
                </a:lnSpc>
                <a:spcBef>
                  <a:spcPct val="0"/>
                </a:spcBef>
              </a:pPr>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DFCF5"/>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6089133" y="0"/>
            <a:ext cx="12198867" cy="4090285"/>
            <a:chOff x="0" y="0"/>
            <a:chExt cx="18938240" cy="6350000"/>
          </a:xfrm>
        </p:grpSpPr>
        <p:sp>
          <p:nvSpPr>
            <p:cNvPr id="3" name="Freeform 3"/>
            <p:cNvSpPr/>
            <p:nvPr/>
          </p:nvSpPr>
          <p:spPr>
            <a:xfrm>
              <a:off x="27940" y="27940"/>
              <a:ext cx="18883630" cy="916940"/>
            </a:xfrm>
            <a:custGeom>
              <a:avLst/>
              <a:gdLst/>
              <a:ahLst/>
              <a:cxnLst/>
              <a:rect l="l" t="t" r="r" b="b"/>
              <a:pathLst>
                <a:path w="18883630" h="916940">
                  <a:moveTo>
                    <a:pt x="18883630" y="670560"/>
                  </a:moveTo>
                  <a:lnTo>
                    <a:pt x="18883630" y="916940"/>
                  </a:lnTo>
                  <a:lnTo>
                    <a:pt x="0" y="916940"/>
                  </a:lnTo>
                  <a:lnTo>
                    <a:pt x="0" y="0"/>
                  </a:lnTo>
                  <a:lnTo>
                    <a:pt x="18883630" y="0"/>
                  </a:lnTo>
                  <a:lnTo>
                    <a:pt x="18883630" y="271780"/>
                  </a:lnTo>
                  <a:moveTo>
                    <a:pt x="18883630" y="271780"/>
                  </a:moveTo>
                  <a:lnTo>
                    <a:pt x="18883630" y="670560"/>
                  </a:lnTo>
                </a:path>
              </a:pathLst>
            </a:custGeom>
            <a:solidFill>
              <a:srgbClr val="FFACC2"/>
            </a:solidFill>
          </p:spPr>
        </p:sp>
        <p:sp>
          <p:nvSpPr>
            <p:cNvPr id="4" name="Freeform 4"/>
            <p:cNvSpPr/>
            <p:nvPr/>
          </p:nvSpPr>
          <p:spPr>
            <a:xfrm>
              <a:off x="27940" y="944880"/>
              <a:ext cx="18883630" cy="5377180"/>
            </a:xfrm>
            <a:custGeom>
              <a:avLst/>
              <a:gdLst/>
              <a:ahLst/>
              <a:cxnLst/>
              <a:rect l="l" t="t" r="r" b="b"/>
              <a:pathLst>
                <a:path w="18883630" h="5377180">
                  <a:moveTo>
                    <a:pt x="18883630" y="1172210"/>
                  </a:moveTo>
                  <a:lnTo>
                    <a:pt x="18883630" y="5377180"/>
                  </a:lnTo>
                  <a:lnTo>
                    <a:pt x="10957560" y="5377180"/>
                  </a:lnTo>
                  <a:moveTo>
                    <a:pt x="10957560" y="5377180"/>
                  </a:moveTo>
                  <a:lnTo>
                    <a:pt x="0" y="5377180"/>
                  </a:lnTo>
                  <a:lnTo>
                    <a:pt x="0" y="0"/>
                  </a:lnTo>
                  <a:lnTo>
                    <a:pt x="18883630" y="0"/>
                  </a:lnTo>
                  <a:lnTo>
                    <a:pt x="18883630" y="1172210"/>
                  </a:lnTo>
                </a:path>
              </a:pathLst>
            </a:custGeom>
            <a:blipFill>
              <a:blip r:embed="rId2"/>
              <a:stretch>
                <a:fillRect t="-213550" b="-213550"/>
              </a:stretch>
            </a:blipFill>
          </p:spPr>
        </p:sp>
        <p:sp>
          <p:nvSpPr>
            <p:cNvPr id="5" name="Freeform 5"/>
            <p:cNvSpPr/>
            <p:nvPr/>
          </p:nvSpPr>
          <p:spPr>
            <a:xfrm>
              <a:off x="317500" y="299720"/>
              <a:ext cx="1515110" cy="369570"/>
            </a:xfrm>
            <a:custGeom>
              <a:avLst/>
              <a:gdLst/>
              <a:ahLst/>
              <a:cxnLst/>
              <a:rect l="l" t="t" r="r" b="b"/>
              <a:pathLst>
                <a:path w="1515110" h="369570">
                  <a:moveTo>
                    <a:pt x="368300" y="185420"/>
                  </a:moveTo>
                  <a:cubicBezTo>
                    <a:pt x="368300" y="287020"/>
                    <a:pt x="285750" y="369570"/>
                    <a:pt x="184150" y="369570"/>
                  </a:cubicBezTo>
                  <a:cubicBezTo>
                    <a:pt x="82550" y="369570"/>
                    <a:pt x="0" y="287020"/>
                    <a:pt x="0" y="185420"/>
                  </a:cubicBezTo>
                  <a:cubicBezTo>
                    <a:pt x="0" y="83820"/>
                    <a:pt x="82550" y="1270"/>
                    <a:pt x="184150" y="1270"/>
                  </a:cubicBezTo>
                  <a:cubicBezTo>
                    <a:pt x="285750" y="1270"/>
                    <a:pt x="368300" y="82550"/>
                    <a:pt x="368300" y="185420"/>
                  </a:cubicBezTo>
                  <a:close/>
                  <a:moveTo>
                    <a:pt x="756920" y="0"/>
                  </a:moveTo>
                  <a:cubicBezTo>
                    <a:pt x="655320" y="0"/>
                    <a:pt x="572770" y="82550"/>
                    <a:pt x="572770" y="184150"/>
                  </a:cubicBezTo>
                  <a:cubicBezTo>
                    <a:pt x="572770" y="285750"/>
                    <a:pt x="655320" y="368300"/>
                    <a:pt x="756920" y="368300"/>
                  </a:cubicBezTo>
                  <a:cubicBezTo>
                    <a:pt x="858520" y="368300"/>
                    <a:pt x="941070" y="285750"/>
                    <a:pt x="941070" y="184150"/>
                  </a:cubicBezTo>
                  <a:cubicBezTo>
                    <a:pt x="941070" y="82550"/>
                    <a:pt x="858520" y="0"/>
                    <a:pt x="756920" y="0"/>
                  </a:cubicBezTo>
                  <a:close/>
                  <a:moveTo>
                    <a:pt x="1330960" y="0"/>
                  </a:moveTo>
                  <a:cubicBezTo>
                    <a:pt x="1229360" y="0"/>
                    <a:pt x="1146810" y="82550"/>
                    <a:pt x="1146810" y="184150"/>
                  </a:cubicBezTo>
                  <a:cubicBezTo>
                    <a:pt x="1146810" y="285750"/>
                    <a:pt x="1229360" y="368300"/>
                    <a:pt x="1330960" y="368300"/>
                  </a:cubicBezTo>
                  <a:cubicBezTo>
                    <a:pt x="1432560" y="368300"/>
                    <a:pt x="1515110" y="285750"/>
                    <a:pt x="1515110" y="184150"/>
                  </a:cubicBezTo>
                  <a:cubicBezTo>
                    <a:pt x="1515110" y="82550"/>
                    <a:pt x="1432560" y="0"/>
                    <a:pt x="1330960" y="0"/>
                  </a:cubicBezTo>
                  <a:close/>
                </a:path>
              </a:pathLst>
            </a:custGeom>
            <a:solidFill>
              <a:srgbClr val="C785DB"/>
            </a:solidFill>
          </p:spPr>
        </p:sp>
        <p:sp>
          <p:nvSpPr>
            <p:cNvPr id="6" name="Freeform 6"/>
            <p:cNvSpPr/>
            <p:nvPr/>
          </p:nvSpPr>
          <p:spPr>
            <a:xfrm>
              <a:off x="0" y="0"/>
              <a:ext cx="18939509" cy="6350000"/>
            </a:xfrm>
            <a:custGeom>
              <a:avLst/>
              <a:gdLst/>
              <a:ahLst/>
              <a:cxnLst/>
              <a:rect l="l" t="t" r="r" b="b"/>
              <a:pathLst>
                <a:path w="18939509" h="6350000">
                  <a:moveTo>
                    <a:pt x="18911570" y="6350000"/>
                  </a:moveTo>
                  <a:lnTo>
                    <a:pt x="27940" y="6350000"/>
                  </a:lnTo>
                  <a:cubicBezTo>
                    <a:pt x="12700" y="6350000"/>
                    <a:pt x="0" y="6337300"/>
                    <a:pt x="0" y="6322060"/>
                  </a:cubicBezTo>
                  <a:lnTo>
                    <a:pt x="0" y="27940"/>
                  </a:lnTo>
                  <a:cubicBezTo>
                    <a:pt x="0" y="12700"/>
                    <a:pt x="12700" y="0"/>
                    <a:pt x="27940" y="0"/>
                  </a:cubicBezTo>
                  <a:lnTo>
                    <a:pt x="18911570" y="0"/>
                  </a:lnTo>
                  <a:cubicBezTo>
                    <a:pt x="18926809" y="0"/>
                    <a:pt x="18939509" y="12700"/>
                    <a:pt x="18939509" y="27940"/>
                  </a:cubicBezTo>
                  <a:lnTo>
                    <a:pt x="18939509" y="6322060"/>
                  </a:lnTo>
                  <a:cubicBezTo>
                    <a:pt x="18938239" y="6337300"/>
                    <a:pt x="18926811" y="6350000"/>
                    <a:pt x="18911570" y="6350000"/>
                  </a:cubicBezTo>
                  <a:close/>
                  <a:moveTo>
                    <a:pt x="55880" y="6294120"/>
                  </a:moveTo>
                  <a:lnTo>
                    <a:pt x="18883630" y="6294120"/>
                  </a:lnTo>
                  <a:lnTo>
                    <a:pt x="18883630" y="55880"/>
                  </a:lnTo>
                  <a:lnTo>
                    <a:pt x="55880" y="55880"/>
                  </a:lnTo>
                  <a:lnTo>
                    <a:pt x="55880" y="6294120"/>
                  </a:lnTo>
                  <a:close/>
                  <a:moveTo>
                    <a:pt x="18911570" y="972820"/>
                  </a:moveTo>
                  <a:lnTo>
                    <a:pt x="27940" y="972820"/>
                  </a:lnTo>
                  <a:cubicBezTo>
                    <a:pt x="12700" y="972820"/>
                    <a:pt x="0" y="960120"/>
                    <a:pt x="0" y="944880"/>
                  </a:cubicBezTo>
                  <a:lnTo>
                    <a:pt x="0" y="27940"/>
                  </a:lnTo>
                  <a:cubicBezTo>
                    <a:pt x="0" y="12700"/>
                    <a:pt x="12700" y="0"/>
                    <a:pt x="27940" y="0"/>
                  </a:cubicBezTo>
                  <a:lnTo>
                    <a:pt x="18911570" y="0"/>
                  </a:lnTo>
                  <a:cubicBezTo>
                    <a:pt x="18926809" y="0"/>
                    <a:pt x="18939509" y="12700"/>
                    <a:pt x="18939509" y="27940"/>
                  </a:cubicBezTo>
                  <a:lnTo>
                    <a:pt x="18939509" y="944880"/>
                  </a:lnTo>
                  <a:cubicBezTo>
                    <a:pt x="18938239" y="960120"/>
                    <a:pt x="18926811" y="972820"/>
                    <a:pt x="18911570" y="972820"/>
                  </a:cubicBezTo>
                  <a:close/>
                  <a:moveTo>
                    <a:pt x="55880" y="916940"/>
                  </a:moveTo>
                  <a:lnTo>
                    <a:pt x="18883630" y="916940"/>
                  </a:lnTo>
                  <a:lnTo>
                    <a:pt x="18883630" y="55880"/>
                  </a:lnTo>
                  <a:lnTo>
                    <a:pt x="55880" y="55880"/>
                  </a:lnTo>
                  <a:lnTo>
                    <a:pt x="55880" y="916940"/>
                  </a:lnTo>
                  <a:close/>
                  <a:moveTo>
                    <a:pt x="501650" y="695960"/>
                  </a:moveTo>
                  <a:cubicBezTo>
                    <a:pt x="384810" y="695960"/>
                    <a:pt x="289560" y="600710"/>
                    <a:pt x="289560" y="483870"/>
                  </a:cubicBezTo>
                  <a:cubicBezTo>
                    <a:pt x="289560" y="367030"/>
                    <a:pt x="384810" y="271780"/>
                    <a:pt x="501650" y="271780"/>
                  </a:cubicBezTo>
                  <a:cubicBezTo>
                    <a:pt x="618490" y="271780"/>
                    <a:pt x="713740" y="367030"/>
                    <a:pt x="713740" y="483870"/>
                  </a:cubicBezTo>
                  <a:cubicBezTo>
                    <a:pt x="713740" y="600710"/>
                    <a:pt x="618490" y="695960"/>
                    <a:pt x="501650" y="695960"/>
                  </a:cubicBezTo>
                  <a:close/>
                  <a:moveTo>
                    <a:pt x="501650" y="327660"/>
                  </a:moveTo>
                  <a:cubicBezTo>
                    <a:pt x="415290" y="327660"/>
                    <a:pt x="345440" y="397510"/>
                    <a:pt x="345440" y="483870"/>
                  </a:cubicBezTo>
                  <a:cubicBezTo>
                    <a:pt x="345440" y="570230"/>
                    <a:pt x="415290" y="640080"/>
                    <a:pt x="501650" y="640080"/>
                  </a:cubicBezTo>
                  <a:cubicBezTo>
                    <a:pt x="588010" y="640080"/>
                    <a:pt x="657860" y="570230"/>
                    <a:pt x="657860" y="483870"/>
                  </a:cubicBezTo>
                  <a:cubicBezTo>
                    <a:pt x="657860" y="397510"/>
                    <a:pt x="588010" y="327660"/>
                    <a:pt x="501650" y="327660"/>
                  </a:cubicBezTo>
                  <a:close/>
                  <a:moveTo>
                    <a:pt x="1074420" y="695960"/>
                  </a:moveTo>
                  <a:cubicBezTo>
                    <a:pt x="957580" y="695960"/>
                    <a:pt x="862330" y="600710"/>
                    <a:pt x="862330" y="483870"/>
                  </a:cubicBezTo>
                  <a:cubicBezTo>
                    <a:pt x="862330" y="367030"/>
                    <a:pt x="957580" y="271780"/>
                    <a:pt x="1074420" y="271780"/>
                  </a:cubicBezTo>
                  <a:cubicBezTo>
                    <a:pt x="1191260" y="271780"/>
                    <a:pt x="1286510" y="367030"/>
                    <a:pt x="1286510" y="483870"/>
                  </a:cubicBezTo>
                  <a:cubicBezTo>
                    <a:pt x="1286510" y="600710"/>
                    <a:pt x="1191260" y="695960"/>
                    <a:pt x="1074420" y="695960"/>
                  </a:cubicBezTo>
                  <a:close/>
                  <a:moveTo>
                    <a:pt x="1074420" y="327660"/>
                  </a:moveTo>
                  <a:cubicBezTo>
                    <a:pt x="988060" y="327660"/>
                    <a:pt x="918210" y="397510"/>
                    <a:pt x="918210" y="483870"/>
                  </a:cubicBezTo>
                  <a:cubicBezTo>
                    <a:pt x="918210" y="570230"/>
                    <a:pt x="988060" y="640080"/>
                    <a:pt x="1074420" y="640080"/>
                  </a:cubicBezTo>
                  <a:cubicBezTo>
                    <a:pt x="1160780" y="640080"/>
                    <a:pt x="1230630" y="570230"/>
                    <a:pt x="1230630" y="483870"/>
                  </a:cubicBezTo>
                  <a:cubicBezTo>
                    <a:pt x="1230630" y="397510"/>
                    <a:pt x="1160780" y="327660"/>
                    <a:pt x="1074420" y="327660"/>
                  </a:cubicBezTo>
                  <a:close/>
                  <a:moveTo>
                    <a:pt x="1648460" y="695960"/>
                  </a:moveTo>
                  <a:cubicBezTo>
                    <a:pt x="1531620" y="695960"/>
                    <a:pt x="1436370" y="600710"/>
                    <a:pt x="1436370" y="483870"/>
                  </a:cubicBezTo>
                  <a:cubicBezTo>
                    <a:pt x="1436370" y="367030"/>
                    <a:pt x="1531620" y="271780"/>
                    <a:pt x="1648460" y="271780"/>
                  </a:cubicBezTo>
                  <a:cubicBezTo>
                    <a:pt x="1765300" y="271780"/>
                    <a:pt x="1860550" y="367030"/>
                    <a:pt x="1860550" y="483870"/>
                  </a:cubicBezTo>
                  <a:cubicBezTo>
                    <a:pt x="1860550" y="600710"/>
                    <a:pt x="1765300" y="695960"/>
                    <a:pt x="1648460" y="695960"/>
                  </a:cubicBezTo>
                  <a:close/>
                  <a:moveTo>
                    <a:pt x="1648460" y="327660"/>
                  </a:moveTo>
                  <a:cubicBezTo>
                    <a:pt x="1562100" y="327660"/>
                    <a:pt x="1492250" y="397510"/>
                    <a:pt x="1492250" y="483870"/>
                  </a:cubicBezTo>
                  <a:cubicBezTo>
                    <a:pt x="1492250" y="570230"/>
                    <a:pt x="1562100" y="640080"/>
                    <a:pt x="1648460" y="640080"/>
                  </a:cubicBezTo>
                  <a:cubicBezTo>
                    <a:pt x="1734820" y="640080"/>
                    <a:pt x="1804670" y="570230"/>
                    <a:pt x="1804670" y="483870"/>
                  </a:cubicBezTo>
                  <a:cubicBezTo>
                    <a:pt x="1804670" y="397510"/>
                    <a:pt x="1733550" y="327660"/>
                    <a:pt x="1648460" y="327660"/>
                  </a:cubicBezTo>
                  <a:close/>
                  <a:moveTo>
                    <a:pt x="18501361" y="670560"/>
                  </a:moveTo>
                  <a:lnTo>
                    <a:pt x="18501361" y="302260"/>
                  </a:lnTo>
                  <a:cubicBezTo>
                    <a:pt x="18501361" y="287020"/>
                    <a:pt x="18488661" y="274320"/>
                    <a:pt x="18473421" y="274320"/>
                  </a:cubicBezTo>
                  <a:cubicBezTo>
                    <a:pt x="18458182" y="274320"/>
                    <a:pt x="18445482" y="287020"/>
                    <a:pt x="18445482" y="302260"/>
                  </a:cubicBezTo>
                  <a:lnTo>
                    <a:pt x="18445482" y="670560"/>
                  </a:lnTo>
                  <a:cubicBezTo>
                    <a:pt x="18445482" y="685800"/>
                    <a:pt x="18458182" y="698500"/>
                    <a:pt x="18473421" y="698500"/>
                  </a:cubicBezTo>
                  <a:cubicBezTo>
                    <a:pt x="18488661" y="698500"/>
                    <a:pt x="18501361" y="685800"/>
                    <a:pt x="18501361" y="670560"/>
                  </a:cubicBezTo>
                  <a:close/>
                  <a:moveTo>
                    <a:pt x="18685511" y="488950"/>
                  </a:moveTo>
                  <a:cubicBezTo>
                    <a:pt x="18685511" y="473710"/>
                    <a:pt x="18672811" y="461010"/>
                    <a:pt x="18657571" y="461010"/>
                  </a:cubicBezTo>
                  <a:lnTo>
                    <a:pt x="18289271" y="458470"/>
                  </a:lnTo>
                  <a:cubicBezTo>
                    <a:pt x="18275302" y="457200"/>
                    <a:pt x="18261332" y="471170"/>
                    <a:pt x="18261332" y="486410"/>
                  </a:cubicBezTo>
                  <a:cubicBezTo>
                    <a:pt x="18261332" y="501650"/>
                    <a:pt x="18274032" y="514350"/>
                    <a:pt x="18289271" y="514350"/>
                  </a:cubicBezTo>
                  <a:lnTo>
                    <a:pt x="18657571" y="516890"/>
                  </a:lnTo>
                  <a:lnTo>
                    <a:pt x="18657571" y="516890"/>
                  </a:lnTo>
                  <a:cubicBezTo>
                    <a:pt x="18672811" y="516890"/>
                    <a:pt x="18685511" y="504190"/>
                    <a:pt x="18685511" y="488950"/>
                  </a:cubicBezTo>
                  <a:close/>
                </a:path>
              </a:pathLst>
            </a:custGeom>
            <a:solidFill>
              <a:srgbClr val="272727"/>
            </a:solidFill>
          </p:spPr>
        </p:sp>
      </p:grpSp>
      <p:sp>
        <p:nvSpPr>
          <p:cNvPr id="7" name="Freeform 7"/>
          <p:cNvSpPr/>
          <p:nvPr/>
        </p:nvSpPr>
        <p:spPr>
          <a:xfrm>
            <a:off x="-2355573" y="4029284"/>
            <a:ext cx="11705343" cy="8704519"/>
          </a:xfrm>
          <a:custGeom>
            <a:avLst/>
            <a:gdLst/>
            <a:ahLst/>
            <a:cxnLst/>
            <a:rect l="l" t="t" r="r" b="b"/>
            <a:pathLst>
              <a:path w="11705343" h="8704519">
                <a:moveTo>
                  <a:pt x="0" y="0"/>
                </a:moveTo>
                <a:lnTo>
                  <a:pt x="11705343" y="0"/>
                </a:lnTo>
                <a:lnTo>
                  <a:pt x="11705343" y="8704519"/>
                </a:lnTo>
                <a:lnTo>
                  <a:pt x="0" y="8704519"/>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8" name="Freeform 8"/>
          <p:cNvSpPr/>
          <p:nvPr/>
        </p:nvSpPr>
        <p:spPr>
          <a:xfrm>
            <a:off x="5612990" y="5143500"/>
            <a:ext cx="9144000" cy="5143500"/>
          </a:xfrm>
          <a:custGeom>
            <a:avLst/>
            <a:gdLst/>
            <a:ahLst/>
            <a:cxnLst/>
            <a:rect l="l" t="t" r="r" b="b"/>
            <a:pathLst>
              <a:path w="9144000" h="5143500">
                <a:moveTo>
                  <a:pt x="0" y="0"/>
                </a:moveTo>
                <a:lnTo>
                  <a:pt x="9144000" y="0"/>
                </a:lnTo>
                <a:lnTo>
                  <a:pt x="9144000" y="5143500"/>
                </a:lnTo>
                <a:lnTo>
                  <a:pt x="0" y="5143500"/>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9" name="Freeform 9"/>
          <p:cNvSpPr/>
          <p:nvPr/>
        </p:nvSpPr>
        <p:spPr>
          <a:xfrm>
            <a:off x="11958893" y="3910268"/>
            <a:ext cx="6376732" cy="6376732"/>
          </a:xfrm>
          <a:custGeom>
            <a:avLst/>
            <a:gdLst/>
            <a:ahLst/>
            <a:cxnLst/>
            <a:rect l="l" t="t" r="r" b="b"/>
            <a:pathLst>
              <a:path w="6376732" h="6376732">
                <a:moveTo>
                  <a:pt x="0" y="0"/>
                </a:moveTo>
                <a:lnTo>
                  <a:pt x="6376732" y="0"/>
                </a:lnTo>
                <a:lnTo>
                  <a:pt x="6376732" y="6376732"/>
                </a:lnTo>
                <a:lnTo>
                  <a:pt x="0" y="6376732"/>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p:spPr>
      </p:sp>
      <p:sp>
        <p:nvSpPr>
          <p:cNvPr id="10" name="Freeform 10"/>
          <p:cNvSpPr/>
          <p:nvPr/>
        </p:nvSpPr>
        <p:spPr>
          <a:xfrm>
            <a:off x="3548802" y="-2945097"/>
            <a:ext cx="8687389" cy="6460259"/>
          </a:xfrm>
          <a:custGeom>
            <a:avLst/>
            <a:gdLst/>
            <a:ahLst/>
            <a:cxnLst/>
            <a:rect l="l" t="t" r="r" b="b"/>
            <a:pathLst>
              <a:path w="8687389" h="6460259">
                <a:moveTo>
                  <a:pt x="0" y="0"/>
                </a:moveTo>
                <a:lnTo>
                  <a:pt x="8687390" y="0"/>
                </a:lnTo>
                <a:lnTo>
                  <a:pt x="8687390" y="6460258"/>
                </a:lnTo>
                <a:lnTo>
                  <a:pt x="0" y="6460258"/>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11" name="Freeform 11"/>
          <p:cNvSpPr/>
          <p:nvPr/>
        </p:nvSpPr>
        <p:spPr>
          <a:xfrm>
            <a:off x="-239973" y="-354817"/>
            <a:ext cx="6376732" cy="6376732"/>
          </a:xfrm>
          <a:custGeom>
            <a:avLst/>
            <a:gdLst/>
            <a:ahLst/>
            <a:cxnLst/>
            <a:rect l="l" t="t" r="r" b="b"/>
            <a:pathLst>
              <a:path w="6376732" h="6376732">
                <a:moveTo>
                  <a:pt x="0" y="0"/>
                </a:moveTo>
                <a:lnTo>
                  <a:pt x="6376731" y="0"/>
                </a:lnTo>
                <a:lnTo>
                  <a:pt x="6376731" y="6376732"/>
                </a:lnTo>
                <a:lnTo>
                  <a:pt x="0" y="6376732"/>
                </a:lnTo>
                <a:lnTo>
                  <a:pt x="0" y="0"/>
                </a:lnTo>
                <a:close/>
              </a:path>
            </a:pathLst>
          </a:custGeom>
          <a:blipFill>
            <a:blip r:embed="rId9">
              <a:extLst>
                <a:ext uri="{96DAC541-7B7A-43D3-8B79-37D633B846F1}">
                  <asvg:svgBlip xmlns:asvg="http://schemas.microsoft.com/office/drawing/2016/SVG/main" xmlns="" r:embed="rId10"/>
                </a:ext>
              </a:extLst>
            </a:blip>
            <a:stretch>
              <a:fillRect/>
            </a:stretch>
          </a:blipFill>
        </p:spPr>
      </p:sp>
      <p:grpSp>
        <p:nvGrpSpPr>
          <p:cNvPr id="12" name="Group 12"/>
          <p:cNvGrpSpPr/>
          <p:nvPr/>
        </p:nvGrpSpPr>
        <p:grpSpPr>
          <a:xfrm>
            <a:off x="2694997" y="1671624"/>
            <a:ext cx="12898006" cy="6943751"/>
            <a:chOff x="0" y="0"/>
            <a:chExt cx="17197341" cy="9258335"/>
          </a:xfrm>
        </p:grpSpPr>
        <p:grpSp>
          <p:nvGrpSpPr>
            <p:cNvPr id="13" name="Group 13"/>
            <p:cNvGrpSpPr/>
            <p:nvPr/>
          </p:nvGrpSpPr>
          <p:grpSpPr>
            <a:xfrm>
              <a:off x="0" y="73815"/>
              <a:ext cx="17197341" cy="9184520"/>
              <a:chOff x="0" y="0"/>
              <a:chExt cx="3397006" cy="1814226"/>
            </a:xfrm>
          </p:grpSpPr>
          <p:sp>
            <p:nvSpPr>
              <p:cNvPr id="14" name="Freeform 14"/>
              <p:cNvSpPr/>
              <p:nvPr/>
            </p:nvSpPr>
            <p:spPr>
              <a:xfrm>
                <a:off x="0" y="0"/>
                <a:ext cx="3397006" cy="1814226"/>
              </a:xfrm>
              <a:custGeom>
                <a:avLst/>
                <a:gdLst/>
                <a:ahLst/>
                <a:cxnLst/>
                <a:rect l="l" t="t" r="r" b="b"/>
                <a:pathLst>
                  <a:path w="3397006" h="1814226">
                    <a:moveTo>
                      <a:pt x="0" y="0"/>
                    </a:moveTo>
                    <a:lnTo>
                      <a:pt x="3397006" y="0"/>
                    </a:lnTo>
                    <a:lnTo>
                      <a:pt x="3397006" y="1814226"/>
                    </a:lnTo>
                    <a:lnTo>
                      <a:pt x="0" y="1814226"/>
                    </a:lnTo>
                    <a:close/>
                  </a:path>
                </a:pathLst>
              </a:custGeom>
              <a:solidFill>
                <a:srgbClr val="FDFCF5"/>
              </a:solidFill>
              <a:ln w="28575" cap="sq">
                <a:solidFill>
                  <a:srgbClr val="272727"/>
                </a:solidFill>
                <a:prstDash val="solid"/>
                <a:miter/>
              </a:ln>
            </p:spPr>
          </p:sp>
          <p:sp>
            <p:nvSpPr>
              <p:cNvPr id="15" name="TextBox 15"/>
              <p:cNvSpPr txBox="1"/>
              <p:nvPr/>
            </p:nvSpPr>
            <p:spPr>
              <a:xfrm>
                <a:off x="0" y="-28575"/>
                <a:ext cx="812800" cy="841375"/>
              </a:xfrm>
              <a:prstGeom prst="rect">
                <a:avLst/>
              </a:prstGeom>
            </p:spPr>
            <p:txBody>
              <a:bodyPr lIns="50800" tIns="50800" rIns="50800" bIns="50800" rtlCol="0" anchor="ctr"/>
              <a:lstStyle/>
              <a:p>
                <a:pPr algn="ctr">
                  <a:lnSpc>
                    <a:spcPts val="2100"/>
                  </a:lnSpc>
                </a:pPr>
                <a:endParaRPr/>
              </a:p>
            </p:txBody>
          </p:sp>
        </p:grpSp>
        <p:grpSp>
          <p:nvGrpSpPr>
            <p:cNvPr id="16" name="Group 16"/>
            <p:cNvGrpSpPr/>
            <p:nvPr/>
          </p:nvGrpSpPr>
          <p:grpSpPr>
            <a:xfrm>
              <a:off x="0" y="0"/>
              <a:ext cx="17197341" cy="867262"/>
              <a:chOff x="0" y="0"/>
              <a:chExt cx="3397006" cy="171311"/>
            </a:xfrm>
          </p:grpSpPr>
          <p:sp>
            <p:nvSpPr>
              <p:cNvPr id="17" name="Freeform 17"/>
              <p:cNvSpPr/>
              <p:nvPr/>
            </p:nvSpPr>
            <p:spPr>
              <a:xfrm>
                <a:off x="0" y="0"/>
                <a:ext cx="3397006" cy="171311"/>
              </a:xfrm>
              <a:custGeom>
                <a:avLst/>
                <a:gdLst/>
                <a:ahLst/>
                <a:cxnLst/>
                <a:rect l="l" t="t" r="r" b="b"/>
                <a:pathLst>
                  <a:path w="3397006" h="171311">
                    <a:moveTo>
                      <a:pt x="0" y="0"/>
                    </a:moveTo>
                    <a:lnTo>
                      <a:pt x="3397006" y="0"/>
                    </a:lnTo>
                    <a:lnTo>
                      <a:pt x="3397006" y="171311"/>
                    </a:lnTo>
                    <a:lnTo>
                      <a:pt x="0" y="171311"/>
                    </a:lnTo>
                    <a:close/>
                  </a:path>
                </a:pathLst>
              </a:custGeom>
              <a:solidFill>
                <a:srgbClr val="1489EE"/>
              </a:solidFill>
              <a:ln w="28575" cap="sq">
                <a:solidFill>
                  <a:srgbClr val="272727"/>
                </a:solidFill>
                <a:prstDash val="solid"/>
                <a:miter/>
              </a:ln>
            </p:spPr>
          </p:sp>
          <p:sp>
            <p:nvSpPr>
              <p:cNvPr id="18" name="TextBox 18"/>
              <p:cNvSpPr txBox="1"/>
              <p:nvPr/>
            </p:nvSpPr>
            <p:spPr>
              <a:xfrm>
                <a:off x="0" y="-28575"/>
                <a:ext cx="812800" cy="841375"/>
              </a:xfrm>
              <a:prstGeom prst="rect">
                <a:avLst/>
              </a:prstGeom>
            </p:spPr>
            <p:txBody>
              <a:bodyPr lIns="50800" tIns="50800" rIns="50800" bIns="50800" rtlCol="0" anchor="ctr"/>
              <a:lstStyle/>
              <a:p>
                <a:pPr algn="ctr">
                  <a:lnSpc>
                    <a:spcPts val="2100"/>
                  </a:lnSpc>
                </a:pPr>
                <a:endParaRPr/>
              </a:p>
            </p:txBody>
          </p:sp>
        </p:grpSp>
        <p:sp>
          <p:nvSpPr>
            <p:cNvPr id="19" name="Freeform 19"/>
            <p:cNvSpPr/>
            <p:nvPr/>
          </p:nvSpPr>
          <p:spPr>
            <a:xfrm>
              <a:off x="497542" y="246005"/>
              <a:ext cx="375253" cy="375253"/>
            </a:xfrm>
            <a:custGeom>
              <a:avLst/>
              <a:gdLst/>
              <a:ahLst/>
              <a:cxnLst/>
              <a:rect l="l" t="t" r="r" b="b"/>
              <a:pathLst>
                <a:path w="375253" h="375253">
                  <a:moveTo>
                    <a:pt x="0" y="0"/>
                  </a:moveTo>
                  <a:lnTo>
                    <a:pt x="375253" y="0"/>
                  </a:lnTo>
                  <a:lnTo>
                    <a:pt x="375253" y="375252"/>
                  </a:lnTo>
                  <a:lnTo>
                    <a:pt x="0" y="375252"/>
                  </a:lnTo>
                  <a:lnTo>
                    <a:pt x="0" y="0"/>
                  </a:lnTo>
                  <a:close/>
                </a:path>
              </a:pathLst>
            </a:custGeom>
            <a:blipFill>
              <a:blip r:embed="rId11">
                <a:extLst>
                  <a:ext uri="{96DAC541-7B7A-43D3-8B79-37D633B846F1}">
                    <asvg:svgBlip xmlns:asvg="http://schemas.microsoft.com/office/drawing/2016/SVG/main" xmlns="" r:embed="rId12"/>
                  </a:ext>
                </a:extLst>
              </a:blip>
              <a:stretch>
                <a:fillRect/>
              </a:stretch>
            </a:blipFill>
          </p:spPr>
        </p:sp>
      </p:grpSp>
      <p:sp>
        <p:nvSpPr>
          <p:cNvPr id="20" name="Freeform 20"/>
          <p:cNvSpPr/>
          <p:nvPr/>
        </p:nvSpPr>
        <p:spPr>
          <a:xfrm>
            <a:off x="4536952" y="6835273"/>
            <a:ext cx="430372" cy="430372"/>
          </a:xfrm>
          <a:custGeom>
            <a:avLst/>
            <a:gdLst/>
            <a:ahLst/>
            <a:cxnLst/>
            <a:rect l="l" t="t" r="r" b="b"/>
            <a:pathLst>
              <a:path w="430372" h="430372">
                <a:moveTo>
                  <a:pt x="0" y="0"/>
                </a:moveTo>
                <a:lnTo>
                  <a:pt x="430372" y="0"/>
                </a:lnTo>
                <a:lnTo>
                  <a:pt x="430372" y="430371"/>
                </a:lnTo>
                <a:lnTo>
                  <a:pt x="0" y="430371"/>
                </a:lnTo>
                <a:lnTo>
                  <a:pt x="0" y="0"/>
                </a:lnTo>
                <a:close/>
              </a:path>
            </a:pathLst>
          </a:custGeom>
          <a:blipFill>
            <a:blip r:embed="rId13">
              <a:extLst>
                <a:ext uri="{96DAC541-7B7A-43D3-8B79-37D633B846F1}">
                  <asvg:svgBlip xmlns:asvg="http://schemas.microsoft.com/office/drawing/2016/SVG/main" xmlns="" r:embed="rId14"/>
                </a:ext>
              </a:extLst>
            </a:blip>
            <a:stretch>
              <a:fillRect/>
            </a:stretch>
          </a:blipFill>
        </p:spPr>
      </p:sp>
      <p:sp>
        <p:nvSpPr>
          <p:cNvPr id="21" name="Freeform 21"/>
          <p:cNvSpPr/>
          <p:nvPr/>
        </p:nvSpPr>
        <p:spPr>
          <a:xfrm>
            <a:off x="16240703" y="6142123"/>
            <a:ext cx="903784" cy="903784"/>
          </a:xfrm>
          <a:custGeom>
            <a:avLst/>
            <a:gdLst/>
            <a:ahLst/>
            <a:cxnLst/>
            <a:rect l="l" t="t" r="r" b="b"/>
            <a:pathLst>
              <a:path w="903784" h="903784">
                <a:moveTo>
                  <a:pt x="0" y="0"/>
                </a:moveTo>
                <a:lnTo>
                  <a:pt x="903784" y="0"/>
                </a:lnTo>
                <a:lnTo>
                  <a:pt x="903784" y="903784"/>
                </a:lnTo>
                <a:lnTo>
                  <a:pt x="0" y="903784"/>
                </a:lnTo>
                <a:lnTo>
                  <a:pt x="0" y="0"/>
                </a:lnTo>
                <a:close/>
              </a:path>
            </a:pathLst>
          </a:custGeom>
          <a:blipFill>
            <a:blip r:embed="rId15">
              <a:extLst>
                <a:ext uri="{96DAC541-7B7A-43D3-8B79-37D633B846F1}">
                  <asvg:svgBlip xmlns:asvg="http://schemas.microsoft.com/office/drawing/2016/SVG/main" xmlns="" r:embed="rId16"/>
                </a:ext>
              </a:extLst>
            </a:blip>
            <a:stretch>
              <a:fillRect/>
            </a:stretch>
          </a:blipFill>
        </p:spPr>
      </p:sp>
      <p:sp>
        <p:nvSpPr>
          <p:cNvPr id="22" name="Freeform 22"/>
          <p:cNvSpPr/>
          <p:nvPr/>
        </p:nvSpPr>
        <p:spPr>
          <a:xfrm>
            <a:off x="16729868" y="8778392"/>
            <a:ext cx="899212" cy="899212"/>
          </a:xfrm>
          <a:custGeom>
            <a:avLst/>
            <a:gdLst/>
            <a:ahLst/>
            <a:cxnLst/>
            <a:rect l="l" t="t" r="r" b="b"/>
            <a:pathLst>
              <a:path w="899212" h="899212">
                <a:moveTo>
                  <a:pt x="0" y="0"/>
                </a:moveTo>
                <a:lnTo>
                  <a:pt x="899211" y="0"/>
                </a:lnTo>
                <a:lnTo>
                  <a:pt x="899211" y="899212"/>
                </a:lnTo>
                <a:lnTo>
                  <a:pt x="0" y="899212"/>
                </a:lnTo>
                <a:lnTo>
                  <a:pt x="0" y="0"/>
                </a:lnTo>
                <a:close/>
              </a:path>
            </a:pathLst>
          </a:custGeom>
          <a:blipFill>
            <a:blip r:embed="rId17">
              <a:extLst>
                <a:ext uri="{96DAC541-7B7A-43D3-8B79-37D633B846F1}">
                  <asvg:svgBlip xmlns:asvg="http://schemas.microsoft.com/office/drawing/2016/SVG/main" xmlns="" r:embed="rId18"/>
                </a:ext>
              </a:extLst>
            </a:blip>
            <a:stretch>
              <a:fillRect/>
            </a:stretch>
          </a:blipFill>
        </p:spPr>
      </p:sp>
      <p:sp>
        <p:nvSpPr>
          <p:cNvPr id="23" name="Freeform 23"/>
          <p:cNvSpPr/>
          <p:nvPr/>
        </p:nvSpPr>
        <p:spPr>
          <a:xfrm>
            <a:off x="4359248" y="2017874"/>
            <a:ext cx="1253742" cy="1217270"/>
          </a:xfrm>
          <a:custGeom>
            <a:avLst/>
            <a:gdLst/>
            <a:ahLst/>
            <a:cxnLst/>
            <a:rect l="l" t="t" r="r" b="b"/>
            <a:pathLst>
              <a:path w="1253742" h="1217270">
                <a:moveTo>
                  <a:pt x="0" y="0"/>
                </a:moveTo>
                <a:lnTo>
                  <a:pt x="1253742" y="0"/>
                </a:lnTo>
                <a:lnTo>
                  <a:pt x="1253742" y="1217270"/>
                </a:lnTo>
                <a:lnTo>
                  <a:pt x="0" y="1217270"/>
                </a:lnTo>
                <a:lnTo>
                  <a:pt x="0" y="0"/>
                </a:lnTo>
                <a:close/>
              </a:path>
            </a:pathLst>
          </a:custGeom>
          <a:blipFill>
            <a:blip r:embed="rId19">
              <a:extLst>
                <a:ext uri="{96DAC541-7B7A-43D3-8B79-37D633B846F1}">
                  <asvg:svgBlip xmlns:asvg="http://schemas.microsoft.com/office/drawing/2016/SVG/main" xmlns="" r:embed="rId20"/>
                </a:ext>
              </a:extLst>
            </a:blip>
            <a:stretch>
              <a:fillRect/>
            </a:stretch>
          </a:blipFill>
        </p:spPr>
      </p:sp>
      <p:sp>
        <p:nvSpPr>
          <p:cNvPr id="24" name="Freeform 24"/>
          <p:cNvSpPr/>
          <p:nvPr/>
        </p:nvSpPr>
        <p:spPr>
          <a:xfrm>
            <a:off x="13968213" y="6942811"/>
            <a:ext cx="722625" cy="1029647"/>
          </a:xfrm>
          <a:custGeom>
            <a:avLst/>
            <a:gdLst/>
            <a:ahLst/>
            <a:cxnLst/>
            <a:rect l="l" t="t" r="r" b="b"/>
            <a:pathLst>
              <a:path w="722625" h="1029647">
                <a:moveTo>
                  <a:pt x="0" y="0"/>
                </a:moveTo>
                <a:lnTo>
                  <a:pt x="722625" y="0"/>
                </a:lnTo>
                <a:lnTo>
                  <a:pt x="722625" y="1029647"/>
                </a:lnTo>
                <a:lnTo>
                  <a:pt x="0" y="1029647"/>
                </a:lnTo>
                <a:lnTo>
                  <a:pt x="0" y="0"/>
                </a:lnTo>
                <a:close/>
              </a:path>
            </a:pathLst>
          </a:custGeom>
          <a:blipFill>
            <a:blip r:embed="rId21">
              <a:extLst>
                <a:ext uri="{96DAC541-7B7A-43D3-8B79-37D633B846F1}">
                  <asvg:svgBlip xmlns:asvg="http://schemas.microsoft.com/office/drawing/2016/SVG/main" xmlns="" r:embed="rId22"/>
                </a:ext>
              </a:extLst>
            </a:blip>
            <a:stretch>
              <a:fillRect/>
            </a:stretch>
          </a:blipFill>
        </p:spPr>
      </p:sp>
      <p:sp>
        <p:nvSpPr>
          <p:cNvPr id="25" name="TextBox 25"/>
          <p:cNvSpPr txBox="1"/>
          <p:nvPr/>
        </p:nvSpPr>
        <p:spPr>
          <a:xfrm>
            <a:off x="4282243" y="4377983"/>
            <a:ext cx="9723514" cy="1314450"/>
          </a:xfrm>
          <a:prstGeom prst="rect">
            <a:avLst/>
          </a:prstGeom>
        </p:spPr>
        <p:txBody>
          <a:bodyPr lIns="0" tIns="0" rIns="0" bIns="0" rtlCol="0" anchor="t">
            <a:spAutoFit/>
          </a:bodyPr>
          <a:lstStyle/>
          <a:p>
            <a:pPr marL="0" lvl="0" indent="0" algn="ctr">
              <a:lnSpc>
                <a:spcPts val="10379"/>
              </a:lnSpc>
              <a:spcBef>
                <a:spcPct val="0"/>
              </a:spcBef>
            </a:pPr>
            <a:r>
              <a:rPr lang="en-US" sz="8649">
                <a:solidFill>
                  <a:srgbClr val="FFACC2"/>
                </a:solidFill>
                <a:latin typeface="Saira ExtraCondensed Medium"/>
              </a:rPr>
              <a:t> ĐỘ PHỨC TẠP</a:t>
            </a:r>
          </a:p>
        </p:txBody>
      </p:sp>
      <p:sp>
        <p:nvSpPr>
          <p:cNvPr id="26" name="Freeform 26"/>
          <p:cNvSpPr/>
          <p:nvPr/>
        </p:nvSpPr>
        <p:spPr>
          <a:xfrm>
            <a:off x="13902061" y="3984207"/>
            <a:ext cx="854929" cy="854929"/>
          </a:xfrm>
          <a:custGeom>
            <a:avLst/>
            <a:gdLst/>
            <a:ahLst/>
            <a:cxnLst/>
            <a:rect l="l" t="t" r="r" b="b"/>
            <a:pathLst>
              <a:path w="854929" h="854929">
                <a:moveTo>
                  <a:pt x="0" y="0"/>
                </a:moveTo>
                <a:lnTo>
                  <a:pt x="854929" y="0"/>
                </a:lnTo>
                <a:lnTo>
                  <a:pt x="854929" y="854929"/>
                </a:lnTo>
                <a:lnTo>
                  <a:pt x="0" y="854929"/>
                </a:lnTo>
                <a:lnTo>
                  <a:pt x="0" y="0"/>
                </a:lnTo>
                <a:close/>
              </a:path>
            </a:pathLst>
          </a:custGeom>
          <a:blipFill>
            <a:blip r:embed="rId13">
              <a:extLst>
                <a:ext uri="{96DAC541-7B7A-43D3-8B79-37D633B846F1}">
                  <asvg:svgBlip xmlns:asvg="http://schemas.microsoft.com/office/drawing/2016/SVG/main" xmlns="" r:embed="rId14"/>
                </a:ext>
              </a:extLst>
            </a:blip>
            <a:stretch>
              <a:fillRect/>
            </a:stretch>
          </a:blipFill>
        </p:spPr>
      </p:sp>
      <p:sp>
        <p:nvSpPr>
          <p:cNvPr id="27" name="Freeform 27"/>
          <p:cNvSpPr/>
          <p:nvPr/>
        </p:nvSpPr>
        <p:spPr>
          <a:xfrm>
            <a:off x="523081" y="2803431"/>
            <a:ext cx="1011238" cy="989174"/>
          </a:xfrm>
          <a:custGeom>
            <a:avLst/>
            <a:gdLst/>
            <a:ahLst/>
            <a:cxnLst/>
            <a:rect l="l" t="t" r="r" b="b"/>
            <a:pathLst>
              <a:path w="1011238" h="989174">
                <a:moveTo>
                  <a:pt x="0" y="0"/>
                </a:moveTo>
                <a:lnTo>
                  <a:pt x="1011238" y="0"/>
                </a:lnTo>
                <a:lnTo>
                  <a:pt x="1011238" y="989174"/>
                </a:lnTo>
                <a:lnTo>
                  <a:pt x="0" y="989174"/>
                </a:lnTo>
                <a:lnTo>
                  <a:pt x="0" y="0"/>
                </a:lnTo>
                <a:close/>
              </a:path>
            </a:pathLst>
          </a:custGeom>
          <a:blipFill>
            <a:blip r:embed="rId23">
              <a:extLst>
                <a:ext uri="{96DAC541-7B7A-43D3-8B79-37D633B846F1}">
                  <asvg:svgBlip xmlns:asvg="http://schemas.microsoft.com/office/drawing/2016/SVG/main" xmlns="" r:embed="rId24"/>
                </a:ext>
              </a:extLst>
            </a:blip>
            <a:stretch>
              <a:fillRect/>
            </a:stretch>
          </a:blipFill>
        </p:spPr>
      </p:sp>
      <p:sp>
        <p:nvSpPr>
          <p:cNvPr id="28" name="Freeform 28"/>
          <p:cNvSpPr/>
          <p:nvPr/>
        </p:nvSpPr>
        <p:spPr>
          <a:xfrm>
            <a:off x="1379238" y="1028700"/>
            <a:ext cx="1011238" cy="989174"/>
          </a:xfrm>
          <a:custGeom>
            <a:avLst/>
            <a:gdLst/>
            <a:ahLst/>
            <a:cxnLst/>
            <a:rect l="l" t="t" r="r" b="b"/>
            <a:pathLst>
              <a:path w="1011238" h="989174">
                <a:moveTo>
                  <a:pt x="0" y="0"/>
                </a:moveTo>
                <a:lnTo>
                  <a:pt x="1011238" y="0"/>
                </a:lnTo>
                <a:lnTo>
                  <a:pt x="1011238" y="989174"/>
                </a:lnTo>
                <a:lnTo>
                  <a:pt x="0" y="989174"/>
                </a:lnTo>
                <a:lnTo>
                  <a:pt x="0" y="0"/>
                </a:lnTo>
                <a:close/>
              </a:path>
            </a:pathLst>
          </a:custGeom>
          <a:blipFill>
            <a:blip r:embed="rId23">
              <a:extLst>
                <a:ext uri="{96DAC541-7B7A-43D3-8B79-37D633B846F1}">
                  <asvg:svgBlip xmlns:asvg="http://schemas.microsoft.com/office/drawing/2016/SVG/main" xmlns="" r:embed="rId24"/>
                </a:ext>
              </a:extLst>
            </a:blip>
            <a:stretch>
              <a:fillRect/>
            </a:stretch>
          </a:blipFill>
        </p:spPr>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DFCF5"/>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6089133" y="0"/>
            <a:ext cx="12198867" cy="4090285"/>
            <a:chOff x="0" y="0"/>
            <a:chExt cx="18938240" cy="6350000"/>
          </a:xfrm>
        </p:grpSpPr>
        <p:sp>
          <p:nvSpPr>
            <p:cNvPr id="3" name="Freeform 3"/>
            <p:cNvSpPr/>
            <p:nvPr/>
          </p:nvSpPr>
          <p:spPr>
            <a:xfrm>
              <a:off x="27940" y="27940"/>
              <a:ext cx="18883630" cy="916940"/>
            </a:xfrm>
            <a:custGeom>
              <a:avLst/>
              <a:gdLst/>
              <a:ahLst/>
              <a:cxnLst/>
              <a:rect l="l" t="t" r="r" b="b"/>
              <a:pathLst>
                <a:path w="18883630" h="916940">
                  <a:moveTo>
                    <a:pt x="18883630" y="670560"/>
                  </a:moveTo>
                  <a:lnTo>
                    <a:pt x="18883630" y="916940"/>
                  </a:lnTo>
                  <a:lnTo>
                    <a:pt x="0" y="916940"/>
                  </a:lnTo>
                  <a:lnTo>
                    <a:pt x="0" y="0"/>
                  </a:lnTo>
                  <a:lnTo>
                    <a:pt x="18883630" y="0"/>
                  </a:lnTo>
                  <a:lnTo>
                    <a:pt x="18883630" y="271780"/>
                  </a:lnTo>
                  <a:moveTo>
                    <a:pt x="18883630" y="271780"/>
                  </a:moveTo>
                  <a:lnTo>
                    <a:pt x="18883630" y="670560"/>
                  </a:lnTo>
                </a:path>
              </a:pathLst>
            </a:custGeom>
            <a:solidFill>
              <a:srgbClr val="FFACC2"/>
            </a:solidFill>
          </p:spPr>
        </p:sp>
        <p:sp>
          <p:nvSpPr>
            <p:cNvPr id="4" name="Freeform 4"/>
            <p:cNvSpPr/>
            <p:nvPr/>
          </p:nvSpPr>
          <p:spPr>
            <a:xfrm>
              <a:off x="27940" y="944880"/>
              <a:ext cx="18883630" cy="5377180"/>
            </a:xfrm>
            <a:custGeom>
              <a:avLst/>
              <a:gdLst/>
              <a:ahLst/>
              <a:cxnLst/>
              <a:rect l="l" t="t" r="r" b="b"/>
              <a:pathLst>
                <a:path w="18883630" h="5377180">
                  <a:moveTo>
                    <a:pt x="18883630" y="1172210"/>
                  </a:moveTo>
                  <a:lnTo>
                    <a:pt x="18883630" y="5377180"/>
                  </a:lnTo>
                  <a:lnTo>
                    <a:pt x="10957560" y="5377180"/>
                  </a:lnTo>
                  <a:moveTo>
                    <a:pt x="10957560" y="5377180"/>
                  </a:moveTo>
                  <a:lnTo>
                    <a:pt x="0" y="5377180"/>
                  </a:lnTo>
                  <a:lnTo>
                    <a:pt x="0" y="0"/>
                  </a:lnTo>
                  <a:lnTo>
                    <a:pt x="18883630" y="0"/>
                  </a:lnTo>
                  <a:lnTo>
                    <a:pt x="18883630" y="1172210"/>
                  </a:lnTo>
                </a:path>
              </a:pathLst>
            </a:custGeom>
            <a:blipFill>
              <a:blip r:embed="rId2"/>
              <a:stretch>
                <a:fillRect t="-213550" b="-213550"/>
              </a:stretch>
            </a:blipFill>
          </p:spPr>
        </p:sp>
        <p:sp>
          <p:nvSpPr>
            <p:cNvPr id="5" name="Freeform 5"/>
            <p:cNvSpPr/>
            <p:nvPr/>
          </p:nvSpPr>
          <p:spPr>
            <a:xfrm>
              <a:off x="317500" y="299720"/>
              <a:ext cx="1515110" cy="369570"/>
            </a:xfrm>
            <a:custGeom>
              <a:avLst/>
              <a:gdLst/>
              <a:ahLst/>
              <a:cxnLst/>
              <a:rect l="l" t="t" r="r" b="b"/>
              <a:pathLst>
                <a:path w="1515110" h="369570">
                  <a:moveTo>
                    <a:pt x="368300" y="185420"/>
                  </a:moveTo>
                  <a:cubicBezTo>
                    <a:pt x="368300" y="287020"/>
                    <a:pt x="285750" y="369570"/>
                    <a:pt x="184150" y="369570"/>
                  </a:cubicBezTo>
                  <a:cubicBezTo>
                    <a:pt x="82550" y="369570"/>
                    <a:pt x="0" y="287020"/>
                    <a:pt x="0" y="185420"/>
                  </a:cubicBezTo>
                  <a:cubicBezTo>
                    <a:pt x="0" y="83820"/>
                    <a:pt x="82550" y="1270"/>
                    <a:pt x="184150" y="1270"/>
                  </a:cubicBezTo>
                  <a:cubicBezTo>
                    <a:pt x="285750" y="1270"/>
                    <a:pt x="368300" y="82550"/>
                    <a:pt x="368300" y="185420"/>
                  </a:cubicBezTo>
                  <a:close/>
                  <a:moveTo>
                    <a:pt x="756920" y="0"/>
                  </a:moveTo>
                  <a:cubicBezTo>
                    <a:pt x="655320" y="0"/>
                    <a:pt x="572770" y="82550"/>
                    <a:pt x="572770" y="184150"/>
                  </a:cubicBezTo>
                  <a:cubicBezTo>
                    <a:pt x="572770" y="285750"/>
                    <a:pt x="655320" y="368300"/>
                    <a:pt x="756920" y="368300"/>
                  </a:cubicBezTo>
                  <a:cubicBezTo>
                    <a:pt x="858520" y="368300"/>
                    <a:pt x="941070" y="285750"/>
                    <a:pt x="941070" y="184150"/>
                  </a:cubicBezTo>
                  <a:cubicBezTo>
                    <a:pt x="941070" y="82550"/>
                    <a:pt x="858520" y="0"/>
                    <a:pt x="756920" y="0"/>
                  </a:cubicBezTo>
                  <a:close/>
                  <a:moveTo>
                    <a:pt x="1330960" y="0"/>
                  </a:moveTo>
                  <a:cubicBezTo>
                    <a:pt x="1229360" y="0"/>
                    <a:pt x="1146810" y="82550"/>
                    <a:pt x="1146810" y="184150"/>
                  </a:cubicBezTo>
                  <a:cubicBezTo>
                    <a:pt x="1146810" y="285750"/>
                    <a:pt x="1229360" y="368300"/>
                    <a:pt x="1330960" y="368300"/>
                  </a:cubicBezTo>
                  <a:cubicBezTo>
                    <a:pt x="1432560" y="368300"/>
                    <a:pt x="1515110" y="285750"/>
                    <a:pt x="1515110" y="184150"/>
                  </a:cubicBezTo>
                  <a:cubicBezTo>
                    <a:pt x="1515110" y="82550"/>
                    <a:pt x="1432560" y="0"/>
                    <a:pt x="1330960" y="0"/>
                  </a:cubicBezTo>
                  <a:close/>
                </a:path>
              </a:pathLst>
            </a:custGeom>
            <a:solidFill>
              <a:srgbClr val="C785DB"/>
            </a:solidFill>
          </p:spPr>
        </p:sp>
        <p:sp>
          <p:nvSpPr>
            <p:cNvPr id="6" name="Freeform 6"/>
            <p:cNvSpPr/>
            <p:nvPr/>
          </p:nvSpPr>
          <p:spPr>
            <a:xfrm>
              <a:off x="0" y="0"/>
              <a:ext cx="18939509" cy="6350000"/>
            </a:xfrm>
            <a:custGeom>
              <a:avLst/>
              <a:gdLst/>
              <a:ahLst/>
              <a:cxnLst/>
              <a:rect l="l" t="t" r="r" b="b"/>
              <a:pathLst>
                <a:path w="18939509" h="6350000">
                  <a:moveTo>
                    <a:pt x="18911570" y="6350000"/>
                  </a:moveTo>
                  <a:lnTo>
                    <a:pt x="27940" y="6350000"/>
                  </a:lnTo>
                  <a:cubicBezTo>
                    <a:pt x="12700" y="6350000"/>
                    <a:pt x="0" y="6337300"/>
                    <a:pt x="0" y="6322060"/>
                  </a:cubicBezTo>
                  <a:lnTo>
                    <a:pt x="0" y="27940"/>
                  </a:lnTo>
                  <a:cubicBezTo>
                    <a:pt x="0" y="12700"/>
                    <a:pt x="12700" y="0"/>
                    <a:pt x="27940" y="0"/>
                  </a:cubicBezTo>
                  <a:lnTo>
                    <a:pt x="18911570" y="0"/>
                  </a:lnTo>
                  <a:cubicBezTo>
                    <a:pt x="18926809" y="0"/>
                    <a:pt x="18939509" y="12700"/>
                    <a:pt x="18939509" y="27940"/>
                  </a:cubicBezTo>
                  <a:lnTo>
                    <a:pt x="18939509" y="6322060"/>
                  </a:lnTo>
                  <a:cubicBezTo>
                    <a:pt x="18938239" y="6337300"/>
                    <a:pt x="18926811" y="6350000"/>
                    <a:pt x="18911570" y="6350000"/>
                  </a:cubicBezTo>
                  <a:close/>
                  <a:moveTo>
                    <a:pt x="55880" y="6294120"/>
                  </a:moveTo>
                  <a:lnTo>
                    <a:pt x="18883630" y="6294120"/>
                  </a:lnTo>
                  <a:lnTo>
                    <a:pt x="18883630" y="55880"/>
                  </a:lnTo>
                  <a:lnTo>
                    <a:pt x="55880" y="55880"/>
                  </a:lnTo>
                  <a:lnTo>
                    <a:pt x="55880" y="6294120"/>
                  </a:lnTo>
                  <a:close/>
                  <a:moveTo>
                    <a:pt x="18911570" y="972820"/>
                  </a:moveTo>
                  <a:lnTo>
                    <a:pt x="27940" y="972820"/>
                  </a:lnTo>
                  <a:cubicBezTo>
                    <a:pt x="12700" y="972820"/>
                    <a:pt x="0" y="960120"/>
                    <a:pt x="0" y="944880"/>
                  </a:cubicBezTo>
                  <a:lnTo>
                    <a:pt x="0" y="27940"/>
                  </a:lnTo>
                  <a:cubicBezTo>
                    <a:pt x="0" y="12700"/>
                    <a:pt x="12700" y="0"/>
                    <a:pt x="27940" y="0"/>
                  </a:cubicBezTo>
                  <a:lnTo>
                    <a:pt x="18911570" y="0"/>
                  </a:lnTo>
                  <a:cubicBezTo>
                    <a:pt x="18926809" y="0"/>
                    <a:pt x="18939509" y="12700"/>
                    <a:pt x="18939509" y="27940"/>
                  </a:cubicBezTo>
                  <a:lnTo>
                    <a:pt x="18939509" y="944880"/>
                  </a:lnTo>
                  <a:cubicBezTo>
                    <a:pt x="18938239" y="960120"/>
                    <a:pt x="18926811" y="972820"/>
                    <a:pt x="18911570" y="972820"/>
                  </a:cubicBezTo>
                  <a:close/>
                  <a:moveTo>
                    <a:pt x="55880" y="916940"/>
                  </a:moveTo>
                  <a:lnTo>
                    <a:pt x="18883630" y="916940"/>
                  </a:lnTo>
                  <a:lnTo>
                    <a:pt x="18883630" y="55880"/>
                  </a:lnTo>
                  <a:lnTo>
                    <a:pt x="55880" y="55880"/>
                  </a:lnTo>
                  <a:lnTo>
                    <a:pt x="55880" y="916940"/>
                  </a:lnTo>
                  <a:close/>
                  <a:moveTo>
                    <a:pt x="501650" y="695960"/>
                  </a:moveTo>
                  <a:cubicBezTo>
                    <a:pt x="384810" y="695960"/>
                    <a:pt x="289560" y="600710"/>
                    <a:pt x="289560" y="483870"/>
                  </a:cubicBezTo>
                  <a:cubicBezTo>
                    <a:pt x="289560" y="367030"/>
                    <a:pt x="384810" y="271780"/>
                    <a:pt x="501650" y="271780"/>
                  </a:cubicBezTo>
                  <a:cubicBezTo>
                    <a:pt x="618490" y="271780"/>
                    <a:pt x="713740" y="367030"/>
                    <a:pt x="713740" y="483870"/>
                  </a:cubicBezTo>
                  <a:cubicBezTo>
                    <a:pt x="713740" y="600710"/>
                    <a:pt x="618490" y="695960"/>
                    <a:pt x="501650" y="695960"/>
                  </a:cubicBezTo>
                  <a:close/>
                  <a:moveTo>
                    <a:pt x="501650" y="327660"/>
                  </a:moveTo>
                  <a:cubicBezTo>
                    <a:pt x="415290" y="327660"/>
                    <a:pt x="345440" y="397510"/>
                    <a:pt x="345440" y="483870"/>
                  </a:cubicBezTo>
                  <a:cubicBezTo>
                    <a:pt x="345440" y="570230"/>
                    <a:pt x="415290" y="640080"/>
                    <a:pt x="501650" y="640080"/>
                  </a:cubicBezTo>
                  <a:cubicBezTo>
                    <a:pt x="588010" y="640080"/>
                    <a:pt x="657860" y="570230"/>
                    <a:pt x="657860" y="483870"/>
                  </a:cubicBezTo>
                  <a:cubicBezTo>
                    <a:pt x="657860" y="397510"/>
                    <a:pt x="588010" y="327660"/>
                    <a:pt x="501650" y="327660"/>
                  </a:cubicBezTo>
                  <a:close/>
                  <a:moveTo>
                    <a:pt x="1074420" y="695960"/>
                  </a:moveTo>
                  <a:cubicBezTo>
                    <a:pt x="957580" y="695960"/>
                    <a:pt x="862330" y="600710"/>
                    <a:pt x="862330" y="483870"/>
                  </a:cubicBezTo>
                  <a:cubicBezTo>
                    <a:pt x="862330" y="367030"/>
                    <a:pt x="957580" y="271780"/>
                    <a:pt x="1074420" y="271780"/>
                  </a:cubicBezTo>
                  <a:cubicBezTo>
                    <a:pt x="1191260" y="271780"/>
                    <a:pt x="1286510" y="367030"/>
                    <a:pt x="1286510" y="483870"/>
                  </a:cubicBezTo>
                  <a:cubicBezTo>
                    <a:pt x="1286510" y="600710"/>
                    <a:pt x="1191260" y="695960"/>
                    <a:pt x="1074420" y="695960"/>
                  </a:cubicBezTo>
                  <a:close/>
                  <a:moveTo>
                    <a:pt x="1074420" y="327660"/>
                  </a:moveTo>
                  <a:cubicBezTo>
                    <a:pt x="988060" y="327660"/>
                    <a:pt x="918210" y="397510"/>
                    <a:pt x="918210" y="483870"/>
                  </a:cubicBezTo>
                  <a:cubicBezTo>
                    <a:pt x="918210" y="570230"/>
                    <a:pt x="988060" y="640080"/>
                    <a:pt x="1074420" y="640080"/>
                  </a:cubicBezTo>
                  <a:cubicBezTo>
                    <a:pt x="1160780" y="640080"/>
                    <a:pt x="1230630" y="570230"/>
                    <a:pt x="1230630" y="483870"/>
                  </a:cubicBezTo>
                  <a:cubicBezTo>
                    <a:pt x="1230630" y="397510"/>
                    <a:pt x="1160780" y="327660"/>
                    <a:pt x="1074420" y="327660"/>
                  </a:cubicBezTo>
                  <a:close/>
                  <a:moveTo>
                    <a:pt x="1648460" y="695960"/>
                  </a:moveTo>
                  <a:cubicBezTo>
                    <a:pt x="1531620" y="695960"/>
                    <a:pt x="1436370" y="600710"/>
                    <a:pt x="1436370" y="483870"/>
                  </a:cubicBezTo>
                  <a:cubicBezTo>
                    <a:pt x="1436370" y="367030"/>
                    <a:pt x="1531620" y="271780"/>
                    <a:pt x="1648460" y="271780"/>
                  </a:cubicBezTo>
                  <a:cubicBezTo>
                    <a:pt x="1765300" y="271780"/>
                    <a:pt x="1860550" y="367030"/>
                    <a:pt x="1860550" y="483870"/>
                  </a:cubicBezTo>
                  <a:cubicBezTo>
                    <a:pt x="1860550" y="600710"/>
                    <a:pt x="1765300" y="695960"/>
                    <a:pt x="1648460" y="695960"/>
                  </a:cubicBezTo>
                  <a:close/>
                  <a:moveTo>
                    <a:pt x="1648460" y="327660"/>
                  </a:moveTo>
                  <a:cubicBezTo>
                    <a:pt x="1562100" y="327660"/>
                    <a:pt x="1492250" y="397510"/>
                    <a:pt x="1492250" y="483870"/>
                  </a:cubicBezTo>
                  <a:cubicBezTo>
                    <a:pt x="1492250" y="570230"/>
                    <a:pt x="1562100" y="640080"/>
                    <a:pt x="1648460" y="640080"/>
                  </a:cubicBezTo>
                  <a:cubicBezTo>
                    <a:pt x="1734820" y="640080"/>
                    <a:pt x="1804670" y="570230"/>
                    <a:pt x="1804670" y="483870"/>
                  </a:cubicBezTo>
                  <a:cubicBezTo>
                    <a:pt x="1804670" y="397510"/>
                    <a:pt x="1733550" y="327660"/>
                    <a:pt x="1648460" y="327660"/>
                  </a:cubicBezTo>
                  <a:close/>
                  <a:moveTo>
                    <a:pt x="18501361" y="670560"/>
                  </a:moveTo>
                  <a:lnTo>
                    <a:pt x="18501361" y="302260"/>
                  </a:lnTo>
                  <a:cubicBezTo>
                    <a:pt x="18501361" y="287020"/>
                    <a:pt x="18488661" y="274320"/>
                    <a:pt x="18473421" y="274320"/>
                  </a:cubicBezTo>
                  <a:cubicBezTo>
                    <a:pt x="18458182" y="274320"/>
                    <a:pt x="18445482" y="287020"/>
                    <a:pt x="18445482" y="302260"/>
                  </a:cubicBezTo>
                  <a:lnTo>
                    <a:pt x="18445482" y="670560"/>
                  </a:lnTo>
                  <a:cubicBezTo>
                    <a:pt x="18445482" y="685800"/>
                    <a:pt x="18458182" y="698500"/>
                    <a:pt x="18473421" y="698500"/>
                  </a:cubicBezTo>
                  <a:cubicBezTo>
                    <a:pt x="18488661" y="698500"/>
                    <a:pt x="18501361" y="685800"/>
                    <a:pt x="18501361" y="670560"/>
                  </a:cubicBezTo>
                  <a:close/>
                  <a:moveTo>
                    <a:pt x="18685511" y="488950"/>
                  </a:moveTo>
                  <a:cubicBezTo>
                    <a:pt x="18685511" y="473710"/>
                    <a:pt x="18672811" y="461010"/>
                    <a:pt x="18657571" y="461010"/>
                  </a:cubicBezTo>
                  <a:lnTo>
                    <a:pt x="18289271" y="458470"/>
                  </a:lnTo>
                  <a:cubicBezTo>
                    <a:pt x="18275302" y="457200"/>
                    <a:pt x="18261332" y="471170"/>
                    <a:pt x="18261332" y="486410"/>
                  </a:cubicBezTo>
                  <a:cubicBezTo>
                    <a:pt x="18261332" y="501650"/>
                    <a:pt x="18274032" y="514350"/>
                    <a:pt x="18289271" y="514350"/>
                  </a:cubicBezTo>
                  <a:lnTo>
                    <a:pt x="18657571" y="516890"/>
                  </a:lnTo>
                  <a:lnTo>
                    <a:pt x="18657571" y="516890"/>
                  </a:lnTo>
                  <a:cubicBezTo>
                    <a:pt x="18672811" y="516890"/>
                    <a:pt x="18685511" y="504190"/>
                    <a:pt x="18685511" y="488950"/>
                  </a:cubicBezTo>
                  <a:close/>
                </a:path>
              </a:pathLst>
            </a:custGeom>
            <a:solidFill>
              <a:srgbClr val="272727"/>
            </a:solidFill>
          </p:spPr>
        </p:sp>
      </p:grpSp>
      <p:sp>
        <p:nvSpPr>
          <p:cNvPr id="7" name="Freeform 7"/>
          <p:cNvSpPr/>
          <p:nvPr/>
        </p:nvSpPr>
        <p:spPr>
          <a:xfrm>
            <a:off x="-2355573" y="4029284"/>
            <a:ext cx="11705343" cy="8704519"/>
          </a:xfrm>
          <a:custGeom>
            <a:avLst/>
            <a:gdLst/>
            <a:ahLst/>
            <a:cxnLst/>
            <a:rect l="l" t="t" r="r" b="b"/>
            <a:pathLst>
              <a:path w="11705343" h="8704519">
                <a:moveTo>
                  <a:pt x="0" y="0"/>
                </a:moveTo>
                <a:lnTo>
                  <a:pt x="11705343" y="0"/>
                </a:lnTo>
                <a:lnTo>
                  <a:pt x="11705343" y="8704519"/>
                </a:lnTo>
                <a:lnTo>
                  <a:pt x="0" y="8704519"/>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8" name="Freeform 8"/>
          <p:cNvSpPr/>
          <p:nvPr/>
        </p:nvSpPr>
        <p:spPr>
          <a:xfrm>
            <a:off x="5612990" y="5143500"/>
            <a:ext cx="9144000" cy="5143500"/>
          </a:xfrm>
          <a:custGeom>
            <a:avLst/>
            <a:gdLst/>
            <a:ahLst/>
            <a:cxnLst/>
            <a:rect l="l" t="t" r="r" b="b"/>
            <a:pathLst>
              <a:path w="9144000" h="5143500">
                <a:moveTo>
                  <a:pt x="0" y="0"/>
                </a:moveTo>
                <a:lnTo>
                  <a:pt x="9144000" y="0"/>
                </a:lnTo>
                <a:lnTo>
                  <a:pt x="9144000" y="5143500"/>
                </a:lnTo>
                <a:lnTo>
                  <a:pt x="0" y="5143500"/>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9" name="Freeform 9"/>
          <p:cNvSpPr/>
          <p:nvPr/>
        </p:nvSpPr>
        <p:spPr>
          <a:xfrm>
            <a:off x="11958893" y="3910268"/>
            <a:ext cx="6376732" cy="6376732"/>
          </a:xfrm>
          <a:custGeom>
            <a:avLst/>
            <a:gdLst/>
            <a:ahLst/>
            <a:cxnLst/>
            <a:rect l="l" t="t" r="r" b="b"/>
            <a:pathLst>
              <a:path w="6376732" h="6376732">
                <a:moveTo>
                  <a:pt x="0" y="0"/>
                </a:moveTo>
                <a:lnTo>
                  <a:pt x="6376732" y="0"/>
                </a:lnTo>
                <a:lnTo>
                  <a:pt x="6376732" y="6376732"/>
                </a:lnTo>
                <a:lnTo>
                  <a:pt x="0" y="6376732"/>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p:spPr>
      </p:sp>
      <p:sp>
        <p:nvSpPr>
          <p:cNvPr id="10" name="Freeform 10"/>
          <p:cNvSpPr/>
          <p:nvPr/>
        </p:nvSpPr>
        <p:spPr>
          <a:xfrm>
            <a:off x="3548802" y="-2945097"/>
            <a:ext cx="8687389" cy="6460259"/>
          </a:xfrm>
          <a:custGeom>
            <a:avLst/>
            <a:gdLst/>
            <a:ahLst/>
            <a:cxnLst/>
            <a:rect l="l" t="t" r="r" b="b"/>
            <a:pathLst>
              <a:path w="8687389" h="6460259">
                <a:moveTo>
                  <a:pt x="0" y="0"/>
                </a:moveTo>
                <a:lnTo>
                  <a:pt x="8687390" y="0"/>
                </a:lnTo>
                <a:lnTo>
                  <a:pt x="8687390" y="6460258"/>
                </a:lnTo>
                <a:lnTo>
                  <a:pt x="0" y="6460258"/>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11" name="Freeform 11"/>
          <p:cNvSpPr/>
          <p:nvPr/>
        </p:nvSpPr>
        <p:spPr>
          <a:xfrm>
            <a:off x="-239973" y="-354817"/>
            <a:ext cx="6376732" cy="6376732"/>
          </a:xfrm>
          <a:custGeom>
            <a:avLst/>
            <a:gdLst/>
            <a:ahLst/>
            <a:cxnLst/>
            <a:rect l="l" t="t" r="r" b="b"/>
            <a:pathLst>
              <a:path w="6376732" h="6376732">
                <a:moveTo>
                  <a:pt x="0" y="0"/>
                </a:moveTo>
                <a:lnTo>
                  <a:pt x="6376731" y="0"/>
                </a:lnTo>
                <a:lnTo>
                  <a:pt x="6376731" y="6376732"/>
                </a:lnTo>
                <a:lnTo>
                  <a:pt x="0" y="6376732"/>
                </a:lnTo>
                <a:lnTo>
                  <a:pt x="0" y="0"/>
                </a:lnTo>
                <a:close/>
              </a:path>
            </a:pathLst>
          </a:custGeom>
          <a:blipFill>
            <a:blip r:embed="rId9">
              <a:extLst>
                <a:ext uri="{96DAC541-7B7A-43D3-8B79-37D633B846F1}">
                  <asvg:svgBlip xmlns:asvg="http://schemas.microsoft.com/office/drawing/2016/SVG/main" xmlns="" r:embed="rId10"/>
                </a:ext>
              </a:extLst>
            </a:blip>
            <a:stretch>
              <a:fillRect/>
            </a:stretch>
          </a:blipFill>
        </p:spPr>
      </p:sp>
      <p:grpSp>
        <p:nvGrpSpPr>
          <p:cNvPr id="12" name="Group 12"/>
          <p:cNvGrpSpPr/>
          <p:nvPr/>
        </p:nvGrpSpPr>
        <p:grpSpPr>
          <a:xfrm>
            <a:off x="2694997" y="1671624"/>
            <a:ext cx="12898006" cy="6943751"/>
            <a:chOff x="0" y="0"/>
            <a:chExt cx="17197341" cy="9258335"/>
          </a:xfrm>
        </p:grpSpPr>
        <p:grpSp>
          <p:nvGrpSpPr>
            <p:cNvPr id="13" name="Group 13"/>
            <p:cNvGrpSpPr/>
            <p:nvPr/>
          </p:nvGrpSpPr>
          <p:grpSpPr>
            <a:xfrm>
              <a:off x="0" y="73815"/>
              <a:ext cx="17197341" cy="9184520"/>
              <a:chOff x="0" y="0"/>
              <a:chExt cx="3397006" cy="1814226"/>
            </a:xfrm>
          </p:grpSpPr>
          <p:sp>
            <p:nvSpPr>
              <p:cNvPr id="14" name="Freeform 14"/>
              <p:cNvSpPr/>
              <p:nvPr/>
            </p:nvSpPr>
            <p:spPr>
              <a:xfrm>
                <a:off x="0" y="0"/>
                <a:ext cx="3397006" cy="1814226"/>
              </a:xfrm>
              <a:custGeom>
                <a:avLst/>
                <a:gdLst/>
                <a:ahLst/>
                <a:cxnLst/>
                <a:rect l="l" t="t" r="r" b="b"/>
                <a:pathLst>
                  <a:path w="3397006" h="1814226">
                    <a:moveTo>
                      <a:pt x="0" y="0"/>
                    </a:moveTo>
                    <a:lnTo>
                      <a:pt x="3397006" y="0"/>
                    </a:lnTo>
                    <a:lnTo>
                      <a:pt x="3397006" y="1814226"/>
                    </a:lnTo>
                    <a:lnTo>
                      <a:pt x="0" y="1814226"/>
                    </a:lnTo>
                    <a:close/>
                  </a:path>
                </a:pathLst>
              </a:custGeom>
              <a:solidFill>
                <a:srgbClr val="FDFCF5"/>
              </a:solidFill>
              <a:ln w="28575" cap="sq">
                <a:solidFill>
                  <a:srgbClr val="272727"/>
                </a:solidFill>
                <a:prstDash val="solid"/>
                <a:miter/>
              </a:ln>
            </p:spPr>
          </p:sp>
          <p:sp>
            <p:nvSpPr>
              <p:cNvPr id="15" name="TextBox 15"/>
              <p:cNvSpPr txBox="1"/>
              <p:nvPr/>
            </p:nvSpPr>
            <p:spPr>
              <a:xfrm>
                <a:off x="0" y="-28575"/>
                <a:ext cx="812800" cy="841375"/>
              </a:xfrm>
              <a:prstGeom prst="rect">
                <a:avLst/>
              </a:prstGeom>
            </p:spPr>
            <p:txBody>
              <a:bodyPr lIns="50800" tIns="50800" rIns="50800" bIns="50800" rtlCol="0" anchor="ctr"/>
              <a:lstStyle/>
              <a:p>
                <a:pPr algn="ctr">
                  <a:lnSpc>
                    <a:spcPts val="2100"/>
                  </a:lnSpc>
                </a:pPr>
                <a:endParaRPr/>
              </a:p>
            </p:txBody>
          </p:sp>
        </p:grpSp>
        <p:grpSp>
          <p:nvGrpSpPr>
            <p:cNvPr id="16" name="Group 16"/>
            <p:cNvGrpSpPr/>
            <p:nvPr/>
          </p:nvGrpSpPr>
          <p:grpSpPr>
            <a:xfrm>
              <a:off x="0" y="0"/>
              <a:ext cx="17197341" cy="867262"/>
              <a:chOff x="0" y="0"/>
              <a:chExt cx="3397006" cy="171311"/>
            </a:xfrm>
          </p:grpSpPr>
          <p:sp>
            <p:nvSpPr>
              <p:cNvPr id="17" name="Freeform 17"/>
              <p:cNvSpPr/>
              <p:nvPr/>
            </p:nvSpPr>
            <p:spPr>
              <a:xfrm>
                <a:off x="0" y="0"/>
                <a:ext cx="3397006" cy="171311"/>
              </a:xfrm>
              <a:custGeom>
                <a:avLst/>
                <a:gdLst/>
                <a:ahLst/>
                <a:cxnLst/>
                <a:rect l="l" t="t" r="r" b="b"/>
                <a:pathLst>
                  <a:path w="3397006" h="171311">
                    <a:moveTo>
                      <a:pt x="0" y="0"/>
                    </a:moveTo>
                    <a:lnTo>
                      <a:pt x="3397006" y="0"/>
                    </a:lnTo>
                    <a:lnTo>
                      <a:pt x="3397006" y="171311"/>
                    </a:lnTo>
                    <a:lnTo>
                      <a:pt x="0" y="171311"/>
                    </a:lnTo>
                    <a:close/>
                  </a:path>
                </a:pathLst>
              </a:custGeom>
              <a:solidFill>
                <a:srgbClr val="1489EE"/>
              </a:solidFill>
              <a:ln w="28575" cap="sq">
                <a:solidFill>
                  <a:srgbClr val="272727"/>
                </a:solidFill>
                <a:prstDash val="solid"/>
                <a:miter/>
              </a:ln>
            </p:spPr>
          </p:sp>
          <p:sp>
            <p:nvSpPr>
              <p:cNvPr id="18" name="TextBox 18"/>
              <p:cNvSpPr txBox="1"/>
              <p:nvPr/>
            </p:nvSpPr>
            <p:spPr>
              <a:xfrm>
                <a:off x="0" y="-28575"/>
                <a:ext cx="812800" cy="841375"/>
              </a:xfrm>
              <a:prstGeom prst="rect">
                <a:avLst/>
              </a:prstGeom>
            </p:spPr>
            <p:txBody>
              <a:bodyPr lIns="50800" tIns="50800" rIns="50800" bIns="50800" rtlCol="0" anchor="ctr"/>
              <a:lstStyle/>
              <a:p>
                <a:pPr algn="ctr">
                  <a:lnSpc>
                    <a:spcPts val="2100"/>
                  </a:lnSpc>
                </a:pPr>
                <a:endParaRPr/>
              </a:p>
            </p:txBody>
          </p:sp>
        </p:grpSp>
        <p:sp>
          <p:nvSpPr>
            <p:cNvPr id="19" name="Freeform 19"/>
            <p:cNvSpPr/>
            <p:nvPr/>
          </p:nvSpPr>
          <p:spPr>
            <a:xfrm>
              <a:off x="497542" y="246005"/>
              <a:ext cx="375253" cy="375253"/>
            </a:xfrm>
            <a:custGeom>
              <a:avLst/>
              <a:gdLst/>
              <a:ahLst/>
              <a:cxnLst/>
              <a:rect l="l" t="t" r="r" b="b"/>
              <a:pathLst>
                <a:path w="375253" h="375253">
                  <a:moveTo>
                    <a:pt x="0" y="0"/>
                  </a:moveTo>
                  <a:lnTo>
                    <a:pt x="375253" y="0"/>
                  </a:lnTo>
                  <a:lnTo>
                    <a:pt x="375253" y="375252"/>
                  </a:lnTo>
                  <a:lnTo>
                    <a:pt x="0" y="375252"/>
                  </a:lnTo>
                  <a:lnTo>
                    <a:pt x="0" y="0"/>
                  </a:lnTo>
                  <a:close/>
                </a:path>
              </a:pathLst>
            </a:custGeom>
            <a:blipFill>
              <a:blip r:embed="rId11">
                <a:extLst>
                  <a:ext uri="{96DAC541-7B7A-43D3-8B79-37D633B846F1}">
                    <asvg:svgBlip xmlns:asvg="http://schemas.microsoft.com/office/drawing/2016/SVG/main" xmlns="" r:embed="rId12"/>
                  </a:ext>
                </a:extLst>
              </a:blip>
              <a:stretch>
                <a:fillRect/>
              </a:stretch>
            </a:blipFill>
          </p:spPr>
        </p:sp>
      </p:grpSp>
      <p:sp>
        <p:nvSpPr>
          <p:cNvPr id="20" name="Freeform 20"/>
          <p:cNvSpPr/>
          <p:nvPr/>
        </p:nvSpPr>
        <p:spPr>
          <a:xfrm>
            <a:off x="4536952" y="6835273"/>
            <a:ext cx="430372" cy="430372"/>
          </a:xfrm>
          <a:custGeom>
            <a:avLst/>
            <a:gdLst/>
            <a:ahLst/>
            <a:cxnLst/>
            <a:rect l="l" t="t" r="r" b="b"/>
            <a:pathLst>
              <a:path w="430372" h="430372">
                <a:moveTo>
                  <a:pt x="0" y="0"/>
                </a:moveTo>
                <a:lnTo>
                  <a:pt x="430372" y="0"/>
                </a:lnTo>
                <a:lnTo>
                  <a:pt x="430372" y="430371"/>
                </a:lnTo>
                <a:lnTo>
                  <a:pt x="0" y="430371"/>
                </a:lnTo>
                <a:lnTo>
                  <a:pt x="0" y="0"/>
                </a:lnTo>
                <a:close/>
              </a:path>
            </a:pathLst>
          </a:custGeom>
          <a:blipFill>
            <a:blip r:embed="rId13">
              <a:extLst>
                <a:ext uri="{96DAC541-7B7A-43D3-8B79-37D633B846F1}">
                  <asvg:svgBlip xmlns:asvg="http://schemas.microsoft.com/office/drawing/2016/SVG/main" xmlns="" r:embed="rId14"/>
                </a:ext>
              </a:extLst>
            </a:blip>
            <a:stretch>
              <a:fillRect/>
            </a:stretch>
          </a:blipFill>
        </p:spPr>
      </p:sp>
      <p:sp>
        <p:nvSpPr>
          <p:cNvPr id="21" name="Freeform 21"/>
          <p:cNvSpPr/>
          <p:nvPr/>
        </p:nvSpPr>
        <p:spPr>
          <a:xfrm>
            <a:off x="16240703" y="6142123"/>
            <a:ext cx="903784" cy="903784"/>
          </a:xfrm>
          <a:custGeom>
            <a:avLst/>
            <a:gdLst/>
            <a:ahLst/>
            <a:cxnLst/>
            <a:rect l="l" t="t" r="r" b="b"/>
            <a:pathLst>
              <a:path w="903784" h="903784">
                <a:moveTo>
                  <a:pt x="0" y="0"/>
                </a:moveTo>
                <a:lnTo>
                  <a:pt x="903784" y="0"/>
                </a:lnTo>
                <a:lnTo>
                  <a:pt x="903784" y="903784"/>
                </a:lnTo>
                <a:lnTo>
                  <a:pt x="0" y="903784"/>
                </a:lnTo>
                <a:lnTo>
                  <a:pt x="0" y="0"/>
                </a:lnTo>
                <a:close/>
              </a:path>
            </a:pathLst>
          </a:custGeom>
          <a:blipFill>
            <a:blip r:embed="rId15">
              <a:extLst>
                <a:ext uri="{96DAC541-7B7A-43D3-8B79-37D633B846F1}">
                  <asvg:svgBlip xmlns:asvg="http://schemas.microsoft.com/office/drawing/2016/SVG/main" xmlns="" r:embed="rId16"/>
                </a:ext>
              </a:extLst>
            </a:blip>
            <a:stretch>
              <a:fillRect/>
            </a:stretch>
          </a:blipFill>
        </p:spPr>
      </p:sp>
      <p:sp>
        <p:nvSpPr>
          <p:cNvPr id="22" name="Freeform 22"/>
          <p:cNvSpPr/>
          <p:nvPr/>
        </p:nvSpPr>
        <p:spPr>
          <a:xfrm>
            <a:off x="16729868" y="8778392"/>
            <a:ext cx="899212" cy="899212"/>
          </a:xfrm>
          <a:custGeom>
            <a:avLst/>
            <a:gdLst/>
            <a:ahLst/>
            <a:cxnLst/>
            <a:rect l="l" t="t" r="r" b="b"/>
            <a:pathLst>
              <a:path w="899212" h="899212">
                <a:moveTo>
                  <a:pt x="0" y="0"/>
                </a:moveTo>
                <a:lnTo>
                  <a:pt x="899211" y="0"/>
                </a:lnTo>
                <a:lnTo>
                  <a:pt x="899211" y="899212"/>
                </a:lnTo>
                <a:lnTo>
                  <a:pt x="0" y="899212"/>
                </a:lnTo>
                <a:lnTo>
                  <a:pt x="0" y="0"/>
                </a:lnTo>
                <a:close/>
              </a:path>
            </a:pathLst>
          </a:custGeom>
          <a:blipFill>
            <a:blip r:embed="rId17">
              <a:extLst>
                <a:ext uri="{96DAC541-7B7A-43D3-8B79-37D633B846F1}">
                  <asvg:svgBlip xmlns:asvg="http://schemas.microsoft.com/office/drawing/2016/SVG/main" xmlns="" r:embed="rId18"/>
                </a:ext>
              </a:extLst>
            </a:blip>
            <a:stretch>
              <a:fillRect/>
            </a:stretch>
          </a:blipFill>
        </p:spPr>
      </p:sp>
      <p:sp>
        <p:nvSpPr>
          <p:cNvPr id="23" name="Freeform 23"/>
          <p:cNvSpPr/>
          <p:nvPr/>
        </p:nvSpPr>
        <p:spPr>
          <a:xfrm>
            <a:off x="4359248" y="2017874"/>
            <a:ext cx="1253742" cy="1217270"/>
          </a:xfrm>
          <a:custGeom>
            <a:avLst/>
            <a:gdLst/>
            <a:ahLst/>
            <a:cxnLst/>
            <a:rect l="l" t="t" r="r" b="b"/>
            <a:pathLst>
              <a:path w="1253742" h="1217270">
                <a:moveTo>
                  <a:pt x="0" y="0"/>
                </a:moveTo>
                <a:lnTo>
                  <a:pt x="1253742" y="0"/>
                </a:lnTo>
                <a:lnTo>
                  <a:pt x="1253742" y="1217270"/>
                </a:lnTo>
                <a:lnTo>
                  <a:pt x="0" y="1217270"/>
                </a:lnTo>
                <a:lnTo>
                  <a:pt x="0" y="0"/>
                </a:lnTo>
                <a:close/>
              </a:path>
            </a:pathLst>
          </a:custGeom>
          <a:blipFill>
            <a:blip r:embed="rId19">
              <a:extLst>
                <a:ext uri="{96DAC541-7B7A-43D3-8B79-37D633B846F1}">
                  <asvg:svgBlip xmlns:asvg="http://schemas.microsoft.com/office/drawing/2016/SVG/main" xmlns="" r:embed="rId20"/>
                </a:ext>
              </a:extLst>
            </a:blip>
            <a:stretch>
              <a:fillRect/>
            </a:stretch>
          </a:blipFill>
        </p:spPr>
      </p:sp>
      <p:sp>
        <p:nvSpPr>
          <p:cNvPr id="24" name="Freeform 24"/>
          <p:cNvSpPr/>
          <p:nvPr/>
        </p:nvSpPr>
        <p:spPr>
          <a:xfrm>
            <a:off x="13968213" y="6942811"/>
            <a:ext cx="722625" cy="1029647"/>
          </a:xfrm>
          <a:custGeom>
            <a:avLst/>
            <a:gdLst/>
            <a:ahLst/>
            <a:cxnLst/>
            <a:rect l="l" t="t" r="r" b="b"/>
            <a:pathLst>
              <a:path w="722625" h="1029647">
                <a:moveTo>
                  <a:pt x="0" y="0"/>
                </a:moveTo>
                <a:lnTo>
                  <a:pt x="722625" y="0"/>
                </a:lnTo>
                <a:lnTo>
                  <a:pt x="722625" y="1029647"/>
                </a:lnTo>
                <a:lnTo>
                  <a:pt x="0" y="1029647"/>
                </a:lnTo>
                <a:lnTo>
                  <a:pt x="0" y="0"/>
                </a:lnTo>
                <a:close/>
              </a:path>
            </a:pathLst>
          </a:custGeom>
          <a:blipFill>
            <a:blip r:embed="rId21">
              <a:extLst>
                <a:ext uri="{96DAC541-7B7A-43D3-8B79-37D633B846F1}">
                  <asvg:svgBlip xmlns:asvg="http://schemas.microsoft.com/office/drawing/2016/SVG/main" xmlns="" r:embed="rId22"/>
                </a:ext>
              </a:extLst>
            </a:blip>
            <a:stretch>
              <a:fillRect/>
            </a:stretch>
          </a:blipFill>
        </p:spPr>
      </p:sp>
      <p:sp>
        <p:nvSpPr>
          <p:cNvPr id="25" name="TextBox 25"/>
          <p:cNvSpPr txBox="1"/>
          <p:nvPr/>
        </p:nvSpPr>
        <p:spPr>
          <a:xfrm>
            <a:off x="4282243" y="4377983"/>
            <a:ext cx="9723514" cy="1314450"/>
          </a:xfrm>
          <a:prstGeom prst="rect">
            <a:avLst/>
          </a:prstGeom>
        </p:spPr>
        <p:txBody>
          <a:bodyPr lIns="0" tIns="0" rIns="0" bIns="0" rtlCol="0" anchor="t">
            <a:spAutoFit/>
          </a:bodyPr>
          <a:lstStyle/>
          <a:p>
            <a:pPr marL="0" lvl="0" indent="0" algn="ctr">
              <a:lnSpc>
                <a:spcPts val="10379"/>
              </a:lnSpc>
              <a:spcBef>
                <a:spcPct val="0"/>
              </a:spcBef>
            </a:pPr>
            <a:r>
              <a:rPr lang="en-US" sz="8649">
                <a:solidFill>
                  <a:srgbClr val="FFACC2"/>
                </a:solidFill>
                <a:latin typeface="Saira ExtraCondensed"/>
              </a:rPr>
              <a:t>ỨNG DỤNG</a:t>
            </a:r>
          </a:p>
        </p:txBody>
      </p:sp>
      <p:sp>
        <p:nvSpPr>
          <p:cNvPr id="26" name="Freeform 26"/>
          <p:cNvSpPr/>
          <p:nvPr/>
        </p:nvSpPr>
        <p:spPr>
          <a:xfrm>
            <a:off x="13902061" y="3984207"/>
            <a:ext cx="854929" cy="854929"/>
          </a:xfrm>
          <a:custGeom>
            <a:avLst/>
            <a:gdLst/>
            <a:ahLst/>
            <a:cxnLst/>
            <a:rect l="l" t="t" r="r" b="b"/>
            <a:pathLst>
              <a:path w="854929" h="854929">
                <a:moveTo>
                  <a:pt x="0" y="0"/>
                </a:moveTo>
                <a:lnTo>
                  <a:pt x="854929" y="0"/>
                </a:lnTo>
                <a:lnTo>
                  <a:pt x="854929" y="854929"/>
                </a:lnTo>
                <a:lnTo>
                  <a:pt x="0" y="854929"/>
                </a:lnTo>
                <a:lnTo>
                  <a:pt x="0" y="0"/>
                </a:lnTo>
                <a:close/>
              </a:path>
            </a:pathLst>
          </a:custGeom>
          <a:blipFill>
            <a:blip r:embed="rId13">
              <a:extLst>
                <a:ext uri="{96DAC541-7B7A-43D3-8B79-37D633B846F1}">
                  <asvg:svgBlip xmlns:asvg="http://schemas.microsoft.com/office/drawing/2016/SVG/main" xmlns="" r:embed="rId14"/>
                </a:ext>
              </a:extLst>
            </a:blip>
            <a:stretch>
              <a:fillRect/>
            </a:stretch>
          </a:blipFill>
        </p:spPr>
      </p:sp>
      <p:sp>
        <p:nvSpPr>
          <p:cNvPr id="27" name="Freeform 27"/>
          <p:cNvSpPr/>
          <p:nvPr/>
        </p:nvSpPr>
        <p:spPr>
          <a:xfrm>
            <a:off x="523081" y="2803431"/>
            <a:ext cx="1011238" cy="989174"/>
          </a:xfrm>
          <a:custGeom>
            <a:avLst/>
            <a:gdLst/>
            <a:ahLst/>
            <a:cxnLst/>
            <a:rect l="l" t="t" r="r" b="b"/>
            <a:pathLst>
              <a:path w="1011238" h="989174">
                <a:moveTo>
                  <a:pt x="0" y="0"/>
                </a:moveTo>
                <a:lnTo>
                  <a:pt x="1011238" y="0"/>
                </a:lnTo>
                <a:lnTo>
                  <a:pt x="1011238" y="989174"/>
                </a:lnTo>
                <a:lnTo>
                  <a:pt x="0" y="989174"/>
                </a:lnTo>
                <a:lnTo>
                  <a:pt x="0" y="0"/>
                </a:lnTo>
                <a:close/>
              </a:path>
            </a:pathLst>
          </a:custGeom>
          <a:blipFill>
            <a:blip r:embed="rId23">
              <a:extLst>
                <a:ext uri="{96DAC541-7B7A-43D3-8B79-37D633B846F1}">
                  <asvg:svgBlip xmlns:asvg="http://schemas.microsoft.com/office/drawing/2016/SVG/main" xmlns="" r:embed="rId24"/>
                </a:ext>
              </a:extLst>
            </a:blip>
            <a:stretch>
              <a:fillRect/>
            </a:stretch>
          </a:blipFill>
        </p:spPr>
      </p:sp>
      <p:sp>
        <p:nvSpPr>
          <p:cNvPr id="28" name="Freeform 28"/>
          <p:cNvSpPr/>
          <p:nvPr/>
        </p:nvSpPr>
        <p:spPr>
          <a:xfrm>
            <a:off x="1379238" y="1028700"/>
            <a:ext cx="1011238" cy="989174"/>
          </a:xfrm>
          <a:custGeom>
            <a:avLst/>
            <a:gdLst/>
            <a:ahLst/>
            <a:cxnLst/>
            <a:rect l="l" t="t" r="r" b="b"/>
            <a:pathLst>
              <a:path w="1011238" h="989174">
                <a:moveTo>
                  <a:pt x="0" y="0"/>
                </a:moveTo>
                <a:lnTo>
                  <a:pt x="1011238" y="0"/>
                </a:lnTo>
                <a:lnTo>
                  <a:pt x="1011238" y="989174"/>
                </a:lnTo>
                <a:lnTo>
                  <a:pt x="0" y="989174"/>
                </a:lnTo>
                <a:lnTo>
                  <a:pt x="0" y="0"/>
                </a:lnTo>
                <a:close/>
              </a:path>
            </a:pathLst>
          </a:custGeom>
          <a:blipFill>
            <a:blip r:embed="rId23">
              <a:extLst>
                <a:ext uri="{96DAC541-7B7A-43D3-8B79-37D633B846F1}">
                  <asvg:svgBlip xmlns:asvg="http://schemas.microsoft.com/office/drawing/2016/SVG/main" xmlns="" r:embed="rId24"/>
                </a:ext>
              </a:extLst>
            </a:blip>
            <a:stretch>
              <a:fillRect/>
            </a:stretch>
          </a:blipFill>
        </p:spPr>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DFCF5"/>
        </a:solidFill>
        <a:effectLst/>
      </p:bgPr>
    </p:bg>
    <p:spTree>
      <p:nvGrpSpPr>
        <p:cNvPr id="1" name=""/>
        <p:cNvGrpSpPr/>
        <p:nvPr/>
      </p:nvGrpSpPr>
      <p:grpSpPr>
        <a:xfrm>
          <a:off x="0" y="0"/>
          <a:ext cx="0" cy="0"/>
          <a:chOff x="0" y="0"/>
          <a:chExt cx="0" cy="0"/>
        </a:xfrm>
      </p:grpSpPr>
      <p:grpSp>
        <p:nvGrpSpPr>
          <p:cNvPr id="2" name="Group 2"/>
          <p:cNvGrpSpPr/>
          <p:nvPr/>
        </p:nvGrpSpPr>
        <p:grpSpPr>
          <a:xfrm>
            <a:off x="11130852" y="3009899"/>
            <a:ext cx="3523234" cy="3688391"/>
            <a:chOff x="0" y="-267774"/>
            <a:chExt cx="812800" cy="850900"/>
          </a:xfrm>
        </p:grpSpPr>
        <p:sp>
          <p:nvSpPr>
            <p:cNvPr id="3" name="Freeform 3"/>
            <p:cNvSpPr/>
            <p:nvPr/>
          </p:nvSpPr>
          <p:spPr>
            <a:xfrm>
              <a:off x="0" y="0"/>
              <a:ext cx="812800" cy="346119"/>
            </a:xfrm>
            <a:custGeom>
              <a:avLst/>
              <a:gdLst/>
              <a:ahLst/>
              <a:cxnLst/>
              <a:rect l="l" t="t" r="r" b="b"/>
              <a:pathLst>
                <a:path w="812800" h="346119">
                  <a:moveTo>
                    <a:pt x="0" y="0"/>
                  </a:moveTo>
                  <a:lnTo>
                    <a:pt x="812800" y="0"/>
                  </a:lnTo>
                  <a:lnTo>
                    <a:pt x="812800" y="346119"/>
                  </a:lnTo>
                  <a:lnTo>
                    <a:pt x="0" y="346119"/>
                  </a:lnTo>
                  <a:close/>
                </a:path>
              </a:pathLst>
            </a:custGeom>
            <a:solidFill>
              <a:srgbClr val="1489EE"/>
            </a:solidFill>
            <a:ln w="19050" cap="sq">
              <a:solidFill>
                <a:srgbClr val="272727"/>
              </a:solidFill>
              <a:prstDash val="solid"/>
              <a:miter/>
            </a:ln>
          </p:spPr>
        </p:sp>
        <p:sp>
          <p:nvSpPr>
            <p:cNvPr id="4" name="TextBox 4"/>
            <p:cNvSpPr txBox="1"/>
            <p:nvPr/>
          </p:nvSpPr>
          <p:spPr>
            <a:xfrm>
              <a:off x="0" y="-267774"/>
              <a:ext cx="812800" cy="850900"/>
            </a:xfrm>
            <a:prstGeom prst="rect">
              <a:avLst/>
            </a:prstGeom>
          </p:spPr>
          <p:txBody>
            <a:bodyPr lIns="254000" tIns="254000" rIns="254000" bIns="254000" rtlCol="0" anchor="ctr"/>
            <a:lstStyle/>
            <a:p>
              <a:pPr algn="ctr">
                <a:lnSpc>
                  <a:spcPts val="3499"/>
                </a:lnSpc>
              </a:pPr>
              <a:r>
                <a:rPr lang="en-US" sz="2499" dirty="0" smtClean="0">
                  <a:solidFill>
                    <a:srgbClr val="272727"/>
                  </a:solidFill>
                  <a:latin typeface="Muli Light"/>
                </a:rPr>
                <a:t>Exter</a:t>
              </a:r>
              <a:r>
                <a:rPr lang="en-US" sz="2499" dirty="0">
                  <a:solidFill>
                    <a:srgbClr val="272727"/>
                  </a:solidFill>
                  <a:latin typeface="Muli Light"/>
                </a:rPr>
                <a:t>n</a:t>
              </a:r>
              <a:r>
                <a:rPr lang="en-US" sz="2499" dirty="0" smtClean="0">
                  <a:solidFill>
                    <a:srgbClr val="272727"/>
                  </a:solidFill>
                  <a:latin typeface="Muli Light"/>
                </a:rPr>
                <a:t>al </a:t>
              </a:r>
              <a:r>
                <a:rPr lang="en-US" sz="2499" dirty="0">
                  <a:solidFill>
                    <a:srgbClr val="272727"/>
                  </a:solidFill>
                  <a:latin typeface="Muli Light"/>
                </a:rPr>
                <a:t>Sort</a:t>
              </a:r>
            </a:p>
          </p:txBody>
        </p:sp>
      </p:grpSp>
      <p:grpSp>
        <p:nvGrpSpPr>
          <p:cNvPr id="5" name="Group 5"/>
          <p:cNvGrpSpPr/>
          <p:nvPr/>
        </p:nvGrpSpPr>
        <p:grpSpPr>
          <a:xfrm>
            <a:off x="6634696" y="4152900"/>
            <a:ext cx="2783148" cy="1722690"/>
            <a:chOff x="0" y="-174486"/>
            <a:chExt cx="1359312" cy="841375"/>
          </a:xfrm>
        </p:grpSpPr>
        <p:sp>
          <p:nvSpPr>
            <p:cNvPr id="6" name="Freeform 6"/>
            <p:cNvSpPr/>
            <p:nvPr/>
          </p:nvSpPr>
          <p:spPr>
            <a:xfrm>
              <a:off x="0" y="0"/>
              <a:ext cx="1359312" cy="420705"/>
            </a:xfrm>
            <a:custGeom>
              <a:avLst/>
              <a:gdLst/>
              <a:ahLst/>
              <a:cxnLst/>
              <a:rect l="l" t="t" r="r" b="b"/>
              <a:pathLst>
                <a:path w="1359312" h="420705">
                  <a:moveTo>
                    <a:pt x="0" y="0"/>
                  </a:moveTo>
                  <a:lnTo>
                    <a:pt x="1359312" y="0"/>
                  </a:lnTo>
                  <a:lnTo>
                    <a:pt x="1359312" y="420705"/>
                  </a:lnTo>
                  <a:lnTo>
                    <a:pt x="0" y="420705"/>
                  </a:lnTo>
                  <a:close/>
                </a:path>
              </a:pathLst>
            </a:custGeom>
            <a:solidFill>
              <a:srgbClr val="FFACC2"/>
            </a:solidFill>
            <a:ln w="19050" cap="sq">
              <a:solidFill>
                <a:srgbClr val="272727"/>
              </a:solidFill>
              <a:prstDash val="solid"/>
              <a:miter/>
            </a:ln>
          </p:spPr>
        </p:sp>
        <p:sp>
          <p:nvSpPr>
            <p:cNvPr id="7" name="TextBox 7"/>
            <p:cNvSpPr txBox="1"/>
            <p:nvPr/>
          </p:nvSpPr>
          <p:spPr>
            <a:xfrm>
              <a:off x="263898" y="-174486"/>
              <a:ext cx="812800" cy="841375"/>
            </a:xfrm>
            <a:prstGeom prst="rect">
              <a:avLst/>
            </a:prstGeom>
          </p:spPr>
          <p:txBody>
            <a:bodyPr lIns="254000" tIns="254000" rIns="254000" bIns="254000" rtlCol="0" anchor="ctr"/>
            <a:lstStyle/>
            <a:p>
              <a:pPr algn="ctr">
                <a:lnSpc>
                  <a:spcPts val="2100"/>
                </a:lnSpc>
              </a:pPr>
              <a:r>
                <a:rPr lang="en-US" sz="1500" dirty="0" err="1">
                  <a:solidFill>
                    <a:srgbClr val="272727"/>
                  </a:solidFill>
                  <a:latin typeface="Muli Light"/>
                </a:rPr>
                <a:t>Mô</a:t>
              </a:r>
              <a:r>
                <a:rPr lang="en-US" sz="1500" dirty="0">
                  <a:solidFill>
                    <a:srgbClr val="272727"/>
                  </a:solidFill>
                  <a:latin typeface="Muli Light"/>
                </a:rPr>
                <a:t> </a:t>
              </a:r>
              <a:r>
                <a:rPr lang="en-US" sz="1500" dirty="0" err="1">
                  <a:solidFill>
                    <a:srgbClr val="272727"/>
                  </a:solidFill>
                  <a:latin typeface="Muli Light"/>
                </a:rPr>
                <a:t>tả</a:t>
              </a:r>
              <a:r>
                <a:rPr lang="en-US" sz="1500" dirty="0">
                  <a:solidFill>
                    <a:srgbClr val="272727"/>
                  </a:solidFill>
                  <a:latin typeface="Muli Light"/>
                </a:rPr>
                <a:t> </a:t>
              </a:r>
              <a:r>
                <a:rPr lang="en-US" sz="1500" dirty="0" err="1">
                  <a:solidFill>
                    <a:srgbClr val="272727"/>
                  </a:solidFill>
                  <a:latin typeface="Muli Light"/>
                </a:rPr>
                <a:t>thuật</a:t>
              </a:r>
              <a:r>
                <a:rPr lang="en-US" sz="1500" dirty="0">
                  <a:solidFill>
                    <a:srgbClr val="272727"/>
                  </a:solidFill>
                  <a:latin typeface="Muli Light"/>
                </a:rPr>
                <a:t> </a:t>
              </a:r>
              <a:r>
                <a:rPr lang="en-US" sz="1500" dirty="0" err="1">
                  <a:solidFill>
                    <a:srgbClr val="272727"/>
                  </a:solidFill>
                  <a:latin typeface="Muli Light"/>
                </a:rPr>
                <a:t>toán</a:t>
              </a:r>
              <a:endParaRPr lang="en-US" sz="1500" dirty="0">
                <a:solidFill>
                  <a:srgbClr val="272727"/>
                </a:solidFill>
                <a:latin typeface="Muli Light"/>
              </a:endParaRPr>
            </a:p>
          </p:txBody>
        </p:sp>
      </p:grpSp>
      <p:grpSp>
        <p:nvGrpSpPr>
          <p:cNvPr id="8" name="Group 8"/>
          <p:cNvGrpSpPr/>
          <p:nvPr/>
        </p:nvGrpSpPr>
        <p:grpSpPr>
          <a:xfrm>
            <a:off x="13005752" y="2400300"/>
            <a:ext cx="2777707" cy="1722689"/>
            <a:chOff x="0" y="-198240"/>
            <a:chExt cx="1356655" cy="841375"/>
          </a:xfrm>
        </p:grpSpPr>
        <p:sp>
          <p:nvSpPr>
            <p:cNvPr id="9" name="Freeform 9"/>
            <p:cNvSpPr/>
            <p:nvPr/>
          </p:nvSpPr>
          <p:spPr>
            <a:xfrm>
              <a:off x="0" y="0"/>
              <a:ext cx="1356655" cy="414545"/>
            </a:xfrm>
            <a:custGeom>
              <a:avLst/>
              <a:gdLst/>
              <a:ahLst/>
              <a:cxnLst/>
              <a:rect l="l" t="t" r="r" b="b"/>
              <a:pathLst>
                <a:path w="1356655" h="414545">
                  <a:moveTo>
                    <a:pt x="0" y="0"/>
                  </a:moveTo>
                  <a:lnTo>
                    <a:pt x="1356655" y="0"/>
                  </a:lnTo>
                  <a:lnTo>
                    <a:pt x="1356655" y="414545"/>
                  </a:lnTo>
                  <a:lnTo>
                    <a:pt x="0" y="414545"/>
                  </a:lnTo>
                  <a:close/>
                </a:path>
              </a:pathLst>
            </a:custGeom>
            <a:solidFill>
              <a:srgbClr val="FFACC2"/>
            </a:solidFill>
            <a:ln w="19050" cap="sq">
              <a:solidFill>
                <a:srgbClr val="272727"/>
              </a:solidFill>
              <a:prstDash val="solid"/>
              <a:miter/>
            </a:ln>
          </p:spPr>
        </p:sp>
        <p:sp>
          <p:nvSpPr>
            <p:cNvPr id="10" name="TextBox 10"/>
            <p:cNvSpPr txBox="1"/>
            <p:nvPr/>
          </p:nvSpPr>
          <p:spPr>
            <a:xfrm>
              <a:off x="278425" y="-198240"/>
              <a:ext cx="812800" cy="841375"/>
            </a:xfrm>
            <a:prstGeom prst="rect">
              <a:avLst/>
            </a:prstGeom>
          </p:spPr>
          <p:txBody>
            <a:bodyPr lIns="254000" tIns="254000" rIns="254000" bIns="254000" rtlCol="0" anchor="ctr"/>
            <a:lstStyle/>
            <a:p>
              <a:pPr algn="ctr">
                <a:lnSpc>
                  <a:spcPts val="2100"/>
                </a:lnSpc>
              </a:pPr>
              <a:r>
                <a:rPr lang="en-US" sz="1500" dirty="0" err="1">
                  <a:solidFill>
                    <a:srgbClr val="272727"/>
                  </a:solidFill>
                  <a:latin typeface="Muli"/>
                </a:rPr>
                <a:t>Ứng</a:t>
              </a:r>
              <a:r>
                <a:rPr lang="en-US" sz="1500" dirty="0">
                  <a:solidFill>
                    <a:srgbClr val="272727"/>
                  </a:solidFill>
                  <a:latin typeface="Muli"/>
                </a:rPr>
                <a:t> </a:t>
              </a:r>
              <a:r>
                <a:rPr lang="en-US" sz="1500" dirty="0" err="1">
                  <a:solidFill>
                    <a:srgbClr val="272727"/>
                  </a:solidFill>
                  <a:latin typeface="Muli"/>
                </a:rPr>
                <a:t>dụng</a:t>
              </a:r>
              <a:endParaRPr lang="en-US" sz="1500" dirty="0">
                <a:solidFill>
                  <a:srgbClr val="272727"/>
                </a:solidFill>
                <a:latin typeface="Muli"/>
              </a:endParaRPr>
            </a:p>
          </p:txBody>
        </p:sp>
      </p:grpSp>
      <p:grpSp>
        <p:nvGrpSpPr>
          <p:cNvPr id="11" name="Group 11"/>
          <p:cNvGrpSpPr/>
          <p:nvPr/>
        </p:nvGrpSpPr>
        <p:grpSpPr>
          <a:xfrm>
            <a:off x="11502488" y="5905501"/>
            <a:ext cx="2779962" cy="1722688"/>
            <a:chOff x="0" y="-222263"/>
            <a:chExt cx="1357756" cy="841375"/>
          </a:xfrm>
        </p:grpSpPr>
        <p:sp>
          <p:nvSpPr>
            <p:cNvPr id="12" name="Freeform 12"/>
            <p:cNvSpPr/>
            <p:nvPr/>
          </p:nvSpPr>
          <p:spPr>
            <a:xfrm>
              <a:off x="0" y="0"/>
              <a:ext cx="1357756" cy="418626"/>
            </a:xfrm>
            <a:custGeom>
              <a:avLst/>
              <a:gdLst/>
              <a:ahLst/>
              <a:cxnLst/>
              <a:rect l="l" t="t" r="r" b="b"/>
              <a:pathLst>
                <a:path w="1357756" h="418626">
                  <a:moveTo>
                    <a:pt x="0" y="0"/>
                  </a:moveTo>
                  <a:lnTo>
                    <a:pt x="1357756" y="0"/>
                  </a:lnTo>
                  <a:lnTo>
                    <a:pt x="1357756" y="418626"/>
                  </a:lnTo>
                  <a:lnTo>
                    <a:pt x="0" y="418626"/>
                  </a:lnTo>
                  <a:close/>
                </a:path>
              </a:pathLst>
            </a:custGeom>
            <a:solidFill>
              <a:srgbClr val="FFACC2"/>
            </a:solidFill>
            <a:ln w="19050" cap="sq">
              <a:solidFill>
                <a:srgbClr val="272727"/>
              </a:solidFill>
              <a:prstDash val="solid"/>
              <a:miter/>
            </a:ln>
          </p:spPr>
        </p:sp>
        <p:sp>
          <p:nvSpPr>
            <p:cNvPr id="13" name="TextBox 13"/>
            <p:cNvSpPr txBox="1"/>
            <p:nvPr/>
          </p:nvSpPr>
          <p:spPr>
            <a:xfrm>
              <a:off x="225113" y="-222263"/>
              <a:ext cx="812800" cy="841375"/>
            </a:xfrm>
            <a:prstGeom prst="rect">
              <a:avLst/>
            </a:prstGeom>
          </p:spPr>
          <p:txBody>
            <a:bodyPr lIns="254000" tIns="254000" rIns="254000" bIns="254000" rtlCol="0" anchor="ctr"/>
            <a:lstStyle/>
            <a:p>
              <a:pPr algn="ctr">
                <a:lnSpc>
                  <a:spcPts val="2100"/>
                </a:lnSpc>
              </a:pPr>
              <a:r>
                <a:rPr lang="en-US" sz="1500" dirty="0" err="1">
                  <a:solidFill>
                    <a:srgbClr val="272727"/>
                  </a:solidFill>
                  <a:latin typeface="Muli Light"/>
                </a:rPr>
                <a:t>Cải</a:t>
              </a:r>
              <a:r>
                <a:rPr lang="en-US" sz="1500" dirty="0">
                  <a:solidFill>
                    <a:srgbClr val="272727"/>
                  </a:solidFill>
                  <a:latin typeface="Muli Light"/>
                </a:rPr>
                <a:t> </a:t>
              </a:r>
              <a:r>
                <a:rPr lang="en-US" sz="1500" dirty="0" err="1">
                  <a:solidFill>
                    <a:srgbClr val="272727"/>
                  </a:solidFill>
                  <a:latin typeface="Muli Light"/>
                </a:rPr>
                <a:t>tiến</a:t>
              </a:r>
              <a:r>
                <a:rPr lang="en-US" sz="1500" dirty="0">
                  <a:solidFill>
                    <a:srgbClr val="272727"/>
                  </a:solidFill>
                  <a:latin typeface="Muli Light"/>
                </a:rPr>
                <a:t> </a:t>
              </a:r>
              <a:r>
                <a:rPr lang="en-US" sz="1500" dirty="0" err="1">
                  <a:solidFill>
                    <a:srgbClr val="272727"/>
                  </a:solidFill>
                  <a:latin typeface="Muli Light"/>
                </a:rPr>
                <a:t>thuật</a:t>
              </a:r>
              <a:r>
                <a:rPr lang="en-US" sz="1500" dirty="0">
                  <a:solidFill>
                    <a:srgbClr val="272727"/>
                  </a:solidFill>
                  <a:latin typeface="Muli Light"/>
                </a:rPr>
                <a:t> </a:t>
              </a:r>
              <a:r>
                <a:rPr lang="en-US" sz="1500" dirty="0" err="1">
                  <a:solidFill>
                    <a:srgbClr val="272727"/>
                  </a:solidFill>
                  <a:latin typeface="Muli Light"/>
                </a:rPr>
                <a:t>toán</a:t>
              </a:r>
              <a:endParaRPr lang="en-US" sz="1500" dirty="0">
                <a:solidFill>
                  <a:srgbClr val="272727"/>
                </a:solidFill>
                <a:latin typeface="Muli Light"/>
              </a:endParaRPr>
            </a:p>
          </p:txBody>
        </p:sp>
      </p:grpSp>
      <p:grpSp>
        <p:nvGrpSpPr>
          <p:cNvPr id="14" name="Group 14"/>
          <p:cNvGrpSpPr/>
          <p:nvPr/>
        </p:nvGrpSpPr>
        <p:grpSpPr>
          <a:xfrm>
            <a:off x="15187956" y="5067299"/>
            <a:ext cx="2779553" cy="1722688"/>
            <a:chOff x="0" y="-213022"/>
            <a:chExt cx="1357556" cy="841375"/>
          </a:xfrm>
        </p:grpSpPr>
        <p:sp>
          <p:nvSpPr>
            <p:cNvPr id="15" name="Freeform 15"/>
            <p:cNvSpPr/>
            <p:nvPr/>
          </p:nvSpPr>
          <p:spPr>
            <a:xfrm>
              <a:off x="0" y="0"/>
              <a:ext cx="1357556" cy="418626"/>
            </a:xfrm>
            <a:custGeom>
              <a:avLst/>
              <a:gdLst/>
              <a:ahLst/>
              <a:cxnLst/>
              <a:rect l="l" t="t" r="r" b="b"/>
              <a:pathLst>
                <a:path w="1357556" h="418626">
                  <a:moveTo>
                    <a:pt x="0" y="0"/>
                  </a:moveTo>
                  <a:lnTo>
                    <a:pt x="1357556" y="0"/>
                  </a:lnTo>
                  <a:lnTo>
                    <a:pt x="1357556" y="418626"/>
                  </a:lnTo>
                  <a:lnTo>
                    <a:pt x="0" y="418626"/>
                  </a:lnTo>
                  <a:close/>
                </a:path>
              </a:pathLst>
            </a:custGeom>
            <a:solidFill>
              <a:srgbClr val="FFACC2"/>
            </a:solidFill>
            <a:ln w="19050" cap="sq">
              <a:solidFill>
                <a:srgbClr val="272727"/>
              </a:solidFill>
              <a:prstDash val="solid"/>
              <a:miter/>
            </a:ln>
          </p:spPr>
        </p:sp>
        <p:sp>
          <p:nvSpPr>
            <p:cNvPr id="16" name="TextBox 16"/>
            <p:cNvSpPr txBox="1"/>
            <p:nvPr/>
          </p:nvSpPr>
          <p:spPr>
            <a:xfrm>
              <a:off x="291903" y="-213022"/>
              <a:ext cx="812800" cy="841375"/>
            </a:xfrm>
            <a:prstGeom prst="rect">
              <a:avLst/>
            </a:prstGeom>
          </p:spPr>
          <p:txBody>
            <a:bodyPr lIns="254000" tIns="254000" rIns="254000" bIns="254000" rtlCol="0" anchor="ctr"/>
            <a:lstStyle/>
            <a:p>
              <a:pPr algn="ctr">
                <a:lnSpc>
                  <a:spcPts val="2100"/>
                </a:lnSpc>
              </a:pPr>
              <a:r>
                <a:rPr lang="en-US" sz="1500" dirty="0" err="1">
                  <a:solidFill>
                    <a:srgbClr val="272727"/>
                  </a:solidFill>
                  <a:latin typeface="Muli"/>
                </a:rPr>
                <a:t>Độ</a:t>
              </a:r>
              <a:r>
                <a:rPr lang="en-US" sz="1500" dirty="0">
                  <a:solidFill>
                    <a:srgbClr val="272727"/>
                  </a:solidFill>
                  <a:latin typeface="Muli"/>
                </a:rPr>
                <a:t> </a:t>
              </a:r>
              <a:r>
                <a:rPr lang="en-US" sz="1500" dirty="0" err="1">
                  <a:solidFill>
                    <a:srgbClr val="272727"/>
                  </a:solidFill>
                  <a:latin typeface="Muli"/>
                </a:rPr>
                <a:t>phức</a:t>
              </a:r>
              <a:r>
                <a:rPr lang="en-US" sz="1500" dirty="0">
                  <a:solidFill>
                    <a:srgbClr val="272727"/>
                  </a:solidFill>
                  <a:latin typeface="Muli"/>
                </a:rPr>
                <a:t> </a:t>
              </a:r>
              <a:r>
                <a:rPr lang="en-US" sz="1500" dirty="0" err="1">
                  <a:solidFill>
                    <a:srgbClr val="272727"/>
                  </a:solidFill>
                  <a:latin typeface="Muli"/>
                </a:rPr>
                <a:t>tạp</a:t>
              </a:r>
              <a:endParaRPr lang="en-US" sz="1500" dirty="0">
                <a:solidFill>
                  <a:srgbClr val="272727"/>
                </a:solidFill>
                <a:latin typeface="Muli"/>
              </a:endParaRPr>
            </a:p>
          </p:txBody>
        </p:sp>
      </p:grpSp>
      <p:sp>
        <p:nvSpPr>
          <p:cNvPr id="17" name="AutoShape 17"/>
          <p:cNvSpPr/>
          <p:nvPr/>
        </p:nvSpPr>
        <p:spPr>
          <a:xfrm>
            <a:off x="14654085" y="4920782"/>
            <a:ext cx="1923646" cy="582674"/>
          </a:xfrm>
          <a:prstGeom prst="line">
            <a:avLst/>
          </a:prstGeom>
          <a:ln w="19050" cap="rnd">
            <a:solidFill>
              <a:srgbClr val="272727"/>
            </a:solidFill>
            <a:prstDash val="solid"/>
            <a:headEnd type="none" w="sm" len="sm"/>
            <a:tailEnd type="triangle" w="lg" len="med"/>
          </a:ln>
        </p:spPr>
      </p:sp>
      <p:sp>
        <p:nvSpPr>
          <p:cNvPr id="18" name="AutoShape 18"/>
          <p:cNvSpPr/>
          <p:nvPr/>
        </p:nvSpPr>
        <p:spPr>
          <a:xfrm flipH="1">
            <a:off x="9417844" y="4928045"/>
            <a:ext cx="1713008" cy="7063"/>
          </a:xfrm>
          <a:prstGeom prst="line">
            <a:avLst/>
          </a:prstGeom>
          <a:ln w="19050" cap="rnd">
            <a:solidFill>
              <a:srgbClr val="272727"/>
            </a:solidFill>
            <a:prstDash val="solid"/>
            <a:headEnd type="none" w="sm" len="sm"/>
            <a:tailEnd type="triangle" w="lg" len="med"/>
          </a:ln>
        </p:spPr>
      </p:sp>
      <p:sp>
        <p:nvSpPr>
          <p:cNvPr id="19" name="AutoShape 19"/>
          <p:cNvSpPr/>
          <p:nvPr/>
        </p:nvSpPr>
        <p:spPr>
          <a:xfrm flipV="1">
            <a:off x="13559158" y="3654959"/>
            <a:ext cx="458285" cy="515663"/>
          </a:xfrm>
          <a:prstGeom prst="line">
            <a:avLst/>
          </a:prstGeom>
          <a:ln w="19050" cap="rnd">
            <a:solidFill>
              <a:srgbClr val="272727"/>
            </a:solidFill>
            <a:prstDash val="solid"/>
            <a:headEnd type="none" w="sm" len="sm"/>
            <a:tailEnd type="triangle" w="lg" len="med"/>
          </a:ln>
        </p:spPr>
      </p:sp>
      <p:sp>
        <p:nvSpPr>
          <p:cNvPr id="20" name="AutoShape 20"/>
          <p:cNvSpPr/>
          <p:nvPr/>
        </p:nvSpPr>
        <p:spPr>
          <a:xfrm>
            <a:off x="12892469" y="5670942"/>
            <a:ext cx="0" cy="689637"/>
          </a:xfrm>
          <a:prstGeom prst="line">
            <a:avLst/>
          </a:prstGeom>
          <a:ln w="19050" cap="rnd">
            <a:solidFill>
              <a:srgbClr val="272727"/>
            </a:solidFill>
            <a:prstDash val="solid"/>
            <a:headEnd type="none" w="sm" len="sm"/>
            <a:tailEnd type="triangle" w="lg" len="med"/>
          </a:ln>
        </p:spPr>
      </p:sp>
      <p:grpSp>
        <p:nvGrpSpPr>
          <p:cNvPr id="21" name="Group 21"/>
          <p:cNvGrpSpPr/>
          <p:nvPr/>
        </p:nvGrpSpPr>
        <p:grpSpPr>
          <a:xfrm>
            <a:off x="14654085" y="753812"/>
            <a:ext cx="2700487" cy="1722689"/>
            <a:chOff x="0" y="-193331"/>
            <a:chExt cx="1318940" cy="841375"/>
          </a:xfrm>
        </p:grpSpPr>
        <p:sp>
          <p:nvSpPr>
            <p:cNvPr id="22" name="Freeform 22"/>
            <p:cNvSpPr/>
            <p:nvPr/>
          </p:nvSpPr>
          <p:spPr>
            <a:xfrm>
              <a:off x="0" y="0"/>
              <a:ext cx="1318940" cy="437362"/>
            </a:xfrm>
            <a:custGeom>
              <a:avLst/>
              <a:gdLst/>
              <a:ahLst/>
              <a:cxnLst/>
              <a:rect l="l" t="t" r="r" b="b"/>
              <a:pathLst>
                <a:path w="1318940" h="437362">
                  <a:moveTo>
                    <a:pt x="0" y="0"/>
                  </a:moveTo>
                  <a:lnTo>
                    <a:pt x="1318940" y="0"/>
                  </a:lnTo>
                  <a:lnTo>
                    <a:pt x="1318940" y="437362"/>
                  </a:lnTo>
                  <a:lnTo>
                    <a:pt x="0" y="437362"/>
                  </a:lnTo>
                  <a:close/>
                </a:path>
              </a:pathLst>
            </a:custGeom>
            <a:solidFill>
              <a:srgbClr val="C785DB"/>
            </a:solidFill>
            <a:ln w="19050" cap="sq">
              <a:solidFill>
                <a:srgbClr val="272727"/>
              </a:solidFill>
              <a:prstDash val="solid"/>
              <a:miter/>
            </a:ln>
          </p:spPr>
        </p:sp>
        <p:sp>
          <p:nvSpPr>
            <p:cNvPr id="23" name="TextBox 23"/>
            <p:cNvSpPr txBox="1"/>
            <p:nvPr/>
          </p:nvSpPr>
          <p:spPr>
            <a:xfrm>
              <a:off x="254916" y="-193331"/>
              <a:ext cx="812800" cy="841375"/>
            </a:xfrm>
            <a:prstGeom prst="rect">
              <a:avLst/>
            </a:prstGeom>
          </p:spPr>
          <p:txBody>
            <a:bodyPr lIns="254000" tIns="254000" rIns="254000" bIns="254000" rtlCol="0" anchor="ctr"/>
            <a:lstStyle/>
            <a:p>
              <a:pPr algn="ctr">
                <a:lnSpc>
                  <a:spcPts val="2100"/>
                </a:lnSpc>
              </a:pPr>
              <a:r>
                <a:rPr lang="en-US" sz="1500" dirty="0" err="1">
                  <a:solidFill>
                    <a:srgbClr val="272727"/>
                  </a:solidFill>
                  <a:latin typeface="Muli Light"/>
                </a:rPr>
                <a:t>Doanh</a:t>
              </a:r>
              <a:r>
                <a:rPr lang="en-US" sz="1500" dirty="0">
                  <a:solidFill>
                    <a:srgbClr val="272727"/>
                  </a:solidFill>
                  <a:latin typeface="Muli Light"/>
                </a:rPr>
                <a:t> </a:t>
              </a:r>
              <a:r>
                <a:rPr lang="en-US" sz="1500" dirty="0" err="1">
                  <a:solidFill>
                    <a:srgbClr val="272727"/>
                  </a:solidFill>
                  <a:latin typeface="Muli Light"/>
                </a:rPr>
                <a:t>nghiệp</a:t>
              </a:r>
              <a:endParaRPr lang="en-US" sz="1500" dirty="0">
                <a:solidFill>
                  <a:srgbClr val="272727"/>
                </a:solidFill>
                <a:latin typeface="Muli Light"/>
              </a:endParaRPr>
            </a:p>
          </p:txBody>
        </p:sp>
      </p:grpSp>
      <p:sp>
        <p:nvSpPr>
          <p:cNvPr id="24" name="AutoShape 24"/>
          <p:cNvSpPr/>
          <p:nvPr/>
        </p:nvSpPr>
        <p:spPr>
          <a:xfrm flipV="1">
            <a:off x="14812894" y="2045138"/>
            <a:ext cx="750123" cy="761053"/>
          </a:xfrm>
          <a:prstGeom prst="line">
            <a:avLst/>
          </a:prstGeom>
          <a:ln w="19050" cap="rnd">
            <a:solidFill>
              <a:srgbClr val="272727"/>
            </a:solidFill>
            <a:prstDash val="solid"/>
            <a:headEnd type="none" w="sm" len="sm"/>
            <a:tailEnd type="triangle" w="lg" len="med"/>
          </a:ln>
        </p:spPr>
      </p:sp>
      <p:grpSp>
        <p:nvGrpSpPr>
          <p:cNvPr id="25" name="Group 25"/>
          <p:cNvGrpSpPr/>
          <p:nvPr/>
        </p:nvGrpSpPr>
        <p:grpSpPr>
          <a:xfrm>
            <a:off x="11028230" y="525214"/>
            <a:ext cx="2697689" cy="1722687"/>
            <a:chOff x="0" y="-155905"/>
            <a:chExt cx="1317573" cy="841375"/>
          </a:xfrm>
        </p:grpSpPr>
        <p:sp>
          <p:nvSpPr>
            <p:cNvPr id="26" name="Freeform 26"/>
            <p:cNvSpPr/>
            <p:nvPr/>
          </p:nvSpPr>
          <p:spPr>
            <a:xfrm>
              <a:off x="0" y="0"/>
              <a:ext cx="1317573" cy="471350"/>
            </a:xfrm>
            <a:custGeom>
              <a:avLst/>
              <a:gdLst/>
              <a:ahLst/>
              <a:cxnLst/>
              <a:rect l="l" t="t" r="r" b="b"/>
              <a:pathLst>
                <a:path w="1317573" h="471350">
                  <a:moveTo>
                    <a:pt x="0" y="0"/>
                  </a:moveTo>
                  <a:lnTo>
                    <a:pt x="1317573" y="0"/>
                  </a:lnTo>
                  <a:lnTo>
                    <a:pt x="1317573" y="471350"/>
                  </a:lnTo>
                  <a:lnTo>
                    <a:pt x="0" y="471350"/>
                  </a:lnTo>
                  <a:close/>
                </a:path>
              </a:pathLst>
            </a:custGeom>
            <a:solidFill>
              <a:srgbClr val="C785DB"/>
            </a:solidFill>
            <a:ln w="19050" cap="sq">
              <a:solidFill>
                <a:srgbClr val="272727"/>
              </a:solidFill>
              <a:prstDash val="solid"/>
              <a:miter/>
            </a:ln>
          </p:spPr>
        </p:sp>
        <p:sp>
          <p:nvSpPr>
            <p:cNvPr id="27" name="TextBox 27"/>
            <p:cNvSpPr txBox="1"/>
            <p:nvPr/>
          </p:nvSpPr>
          <p:spPr>
            <a:xfrm>
              <a:off x="239412" y="-155905"/>
              <a:ext cx="812800" cy="841375"/>
            </a:xfrm>
            <a:prstGeom prst="rect">
              <a:avLst/>
            </a:prstGeom>
          </p:spPr>
          <p:txBody>
            <a:bodyPr lIns="254000" tIns="254000" rIns="254000" bIns="254000" rtlCol="0" anchor="ctr"/>
            <a:lstStyle/>
            <a:p>
              <a:pPr algn="ctr">
                <a:lnSpc>
                  <a:spcPts val="2100"/>
                </a:lnSpc>
              </a:pPr>
              <a:r>
                <a:rPr lang="en-US" sz="1500" dirty="0" err="1">
                  <a:solidFill>
                    <a:srgbClr val="272727"/>
                  </a:solidFill>
                  <a:latin typeface="Muli Light"/>
                </a:rPr>
                <a:t>Nghiên</a:t>
              </a:r>
              <a:r>
                <a:rPr lang="en-US" sz="1500" dirty="0">
                  <a:solidFill>
                    <a:srgbClr val="272727"/>
                  </a:solidFill>
                  <a:latin typeface="Muli Light"/>
                </a:rPr>
                <a:t> </a:t>
              </a:r>
              <a:r>
                <a:rPr lang="en-US" sz="1500" dirty="0" err="1">
                  <a:solidFill>
                    <a:srgbClr val="272727"/>
                  </a:solidFill>
                  <a:latin typeface="Muli Light"/>
                </a:rPr>
                <a:t>cứu</a:t>
              </a:r>
              <a:endParaRPr lang="en-US" sz="1500" dirty="0">
                <a:solidFill>
                  <a:srgbClr val="272727"/>
                </a:solidFill>
                <a:latin typeface="Muli Light"/>
              </a:endParaRPr>
            </a:p>
          </p:txBody>
        </p:sp>
      </p:grpSp>
      <p:sp>
        <p:nvSpPr>
          <p:cNvPr id="28" name="AutoShape 28"/>
          <p:cNvSpPr/>
          <p:nvPr/>
        </p:nvSpPr>
        <p:spPr>
          <a:xfrm flipH="1" flipV="1">
            <a:off x="12888488" y="1809499"/>
            <a:ext cx="1056337" cy="996692"/>
          </a:xfrm>
          <a:prstGeom prst="line">
            <a:avLst/>
          </a:prstGeom>
          <a:ln w="19050" cap="rnd">
            <a:solidFill>
              <a:srgbClr val="272727"/>
            </a:solidFill>
            <a:prstDash val="solid"/>
            <a:headEnd type="none" w="sm" len="sm"/>
            <a:tailEnd type="triangle" w="lg" len="med"/>
          </a:ln>
        </p:spPr>
      </p:sp>
      <p:grpSp>
        <p:nvGrpSpPr>
          <p:cNvPr id="29" name="Group 29"/>
          <p:cNvGrpSpPr/>
          <p:nvPr/>
        </p:nvGrpSpPr>
        <p:grpSpPr>
          <a:xfrm>
            <a:off x="6172201" y="1104900"/>
            <a:ext cx="2612454" cy="1722689"/>
            <a:chOff x="-89351" y="-166397"/>
            <a:chExt cx="1275944" cy="841375"/>
          </a:xfrm>
        </p:grpSpPr>
        <p:sp>
          <p:nvSpPr>
            <p:cNvPr id="30" name="Freeform 30"/>
            <p:cNvSpPr/>
            <p:nvPr/>
          </p:nvSpPr>
          <p:spPr>
            <a:xfrm>
              <a:off x="0" y="0"/>
              <a:ext cx="1186593" cy="481956"/>
            </a:xfrm>
            <a:custGeom>
              <a:avLst/>
              <a:gdLst/>
              <a:ahLst/>
              <a:cxnLst/>
              <a:rect l="l" t="t" r="r" b="b"/>
              <a:pathLst>
                <a:path w="1186593" h="481956">
                  <a:moveTo>
                    <a:pt x="0" y="0"/>
                  </a:moveTo>
                  <a:lnTo>
                    <a:pt x="1186593" y="0"/>
                  </a:lnTo>
                  <a:lnTo>
                    <a:pt x="1186593" y="481956"/>
                  </a:lnTo>
                  <a:lnTo>
                    <a:pt x="0" y="481956"/>
                  </a:lnTo>
                  <a:close/>
                </a:path>
              </a:pathLst>
            </a:custGeom>
            <a:solidFill>
              <a:srgbClr val="FEEF99"/>
            </a:solidFill>
            <a:ln w="19050" cap="sq">
              <a:solidFill>
                <a:srgbClr val="272727"/>
              </a:solidFill>
              <a:prstDash val="solid"/>
              <a:miter/>
            </a:ln>
          </p:spPr>
        </p:sp>
        <p:sp>
          <p:nvSpPr>
            <p:cNvPr id="31" name="TextBox 31"/>
            <p:cNvSpPr txBox="1"/>
            <p:nvPr/>
          </p:nvSpPr>
          <p:spPr>
            <a:xfrm>
              <a:off x="-89351" y="-166397"/>
              <a:ext cx="1228588" cy="841375"/>
            </a:xfrm>
            <a:prstGeom prst="rect">
              <a:avLst/>
            </a:prstGeom>
          </p:spPr>
          <p:txBody>
            <a:bodyPr lIns="254000" tIns="254000" rIns="254000" bIns="254000" rtlCol="0" anchor="ctr"/>
            <a:lstStyle/>
            <a:p>
              <a:pPr algn="ctr">
                <a:lnSpc>
                  <a:spcPts val="2100"/>
                </a:lnSpc>
              </a:pPr>
              <a:r>
                <a:rPr lang="en-US" sz="1500" dirty="0" err="1">
                  <a:solidFill>
                    <a:srgbClr val="272727"/>
                  </a:solidFill>
                  <a:latin typeface="Muli Light"/>
                </a:rPr>
                <a:t>Xử</a:t>
              </a:r>
              <a:r>
                <a:rPr lang="en-US" sz="1500" dirty="0">
                  <a:solidFill>
                    <a:srgbClr val="272727"/>
                  </a:solidFill>
                  <a:latin typeface="Muli Light"/>
                </a:rPr>
                <a:t> </a:t>
              </a:r>
              <a:r>
                <a:rPr lang="en-US" sz="1500" dirty="0" err="1">
                  <a:solidFill>
                    <a:srgbClr val="272727"/>
                  </a:solidFill>
                  <a:latin typeface="Muli Light"/>
                </a:rPr>
                <a:t>lý</a:t>
              </a:r>
              <a:r>
                <a:rPr lang="en-US" sz="1500" dirty="0">
                  <a:solidFill>
                    <a:srgbClr val="272727"/>
                  </a:solidFill>
                  <a:latin typeface="Muli Light"/>
                </a:rPr>
                <a:t> </a:t>
              </a:r>
              <a:r>
                <a:rPr lang="en-US" sz="1500" dirty="0" err="1">
                  <a:solidFill>
                    <a:srgbClr val="272727"/>
                  </a:solidFill>
                  <a:latin typeface="Muli Light"/>
                </a:rPr>
                <a:t>dữ</a:t>
              </a:r>
              <a:r>
                <a:rPr lang="en-US" sz="1500" dirty="0">
                  <a:solidFill>
                    <a:srgbClr val="272727"/>
                  </a:solidFill>
                  <a:latin typeface="Muli Light"/>
                </a:rPr>
                <a:t> </a:t>
              </a:r>
              <a:r>
                <a:rPr lang="en-US" sz="1500" dirty="0" err="1">
                  <a:solidFill>
                    <a:srgbClr val="272727"/>
                  </a:solidFill>
                  <a:latin typeface="Muli Light"/>
                </a:rPr>
                <a:t>liệu</a:t>
              </a:r>
              <a:r>
                <a:rPr lang="en-US" sz="1500" dirty="0">
                  <a:solidFill>
                    <a:srgbClr val="272727"/>
                  </a:solidFill>
                  <a:latin typeface="Muli Light"/>
                </a:rPr>
                <a:t> </a:t>
              </a:r>
              <a:r>
                <a:rPr lang="en-US" sz="1500" dirty="0" err="1">
                  <a:solidFill>
                    <a:srgbClr val="272727"/>
                  </a:solidFill>
                  <a:latin typeface="Muli Light"/>
                </a:rPr>
                <a:t>lớn</a:t>
              </a:r>
              <a:r>
                <a:rPr lang="en-US" sz="1500" dirty="0">
                  <a:solidFill>
                    <a:srgbClr val="272727"/>
                  </a:solidFill>
                  <a:latin typeface="Muli Light"/>
                </a:rPr>
                <a:t> </a:t>
              </a:r>
              <a:r>
                <a:rPr lang="en-US" sz="1500" dirty="0" err="1">
                  <a:solidFill>
                    <a:srgbClr val="272727"/>
                  </a:solidFill>
                  <a:latin typeface="Muli Light"/>
                </a:rPr>
                <a:t>như</a:t>
              </a:r>
              <a:r>
                <a:rPr lang="en-US" sz="1500" dirty="0">
                  <a:solidFill>
                    <a:srgbClr val="272727"/>
                  </a:solidFill>
                  <a:latin typeface="Muli Light"/>
                </a:rPr>
                <a:t> video, </a:t>
              </a:r>
              <a:r>
                <a:rPr lang="en-US" sz="1500" dirty="0" err="1">
                  <a:solidFill>
                    <a:srgbClr val="272727"/>
                  </a:solidFill>
                  <a:latin typeface="Muli Light"/>
                </a:rPr>
                <a:t>hình</a:t>
              </a:r>
              <a:r>
                <a:rPr lang="en-US" sz="1500" dirty="0">
                  <a:solidFill>
                    <a:srgbClr val="272727"/>
                  </a:solidFill>
                  <a:latin typeface="Muli Light"/>
                </a:rPr>
                <a:t> </a:t>
              </a:r>
              <a:r>
                <a:rPr lang="en-US" sz="1500" dirty="0" err="1" smtClean="0">
                  <a:solidFill>
                    <a:srgbClr val="272727"/>
                  </a:solidFill>
                  <a:latin typeface="Muli Light"/>
                </a:rPr>
                <a:t>ảnh</a:t>
              </a:r>
              <a:endParaRPr lang="en-US" sz="1500" dirty="0">
                <a:solidFill>
                  <a:srgbClr val="272727"/>
                </a:solidFill>
                <a:latin typeface="Muli Light"/>
              </a:endParaRPr>
            </a:p>
          </p:txBody>
        </p:sp>
      </p:grpSp>
      <p:grpSp>
        <p:nvGrpSpPr>
          <p:cNvPr id="32" name="Group 32"/>
          <p:cNvGrpSpPr/>
          <p:nvPr/>
        </p:nvGrpSpPr>
        <p:grpSpPr>
          <a:xfrm>
            <a:off x="8793214" y="2400299"/>
            <a:ext cx="2424264" cy="1722689"/>
            <a:chOff x="0" y="-198240"/>
            <a:chExt cx="1184031" cy="841375"/>
          </a:xfrm>
        </p:grpSpPr>
        <p:sp>
          <p:nvSpPr>
            <p:cNvPr id="33" name="Freeform 33"/>
            <p:cNvSpPr/>
            <p:nvPr/>
          </p:nvSpPr>
          <p:spPr>
            <a:xfrm>
              <a:off x="0" y="0"/>
              <a:ext cx="1184031" cy="437362"/>
            </a:xfrm>
            <a:custGeom>
              <a:avLst/>
              <a:gdLst/>
              <a:ahLst/>
              <a:cxnLst/>
              <a:rect l="l" t="t" r="r" b="b"/>
              <a:pathLst>
                <a:path w="1184031" h="437362">
                  <a:moveTo>
                    <a:pt x="0" y="0"/>
                  </a:moveTo>
                  <a:lnTo>
                    <a:pt x="1184031" y="0"/>
                  </a:lnTo>
                  <a:lnTo>
                    <a:pt x="1184031" y="437362"/>
                  </a:lnTo>
                  <a:lnTo>
                    <a:pt x="0" y="437362"/>
                  </a:lnTo>
                  <a:close/>
                </a:path>
              </a:pathLst>
            </a:custGeom>
            <a:solidFill>
              <a:srgbClr val="FEEF99"/>
            </a:solidFill>
            <a:ln w="19050" cap="sq">
              <a:solidFill>
                <a:srgbClr val="272727"/>
              </a:solidFill>
              <a:prstDash val="solid"/>
              <a:miter/>
            </a:ln>
          </p:spPr>
        </p:sp>
        <p:sp>
          <p:nvSpPr>
            <p:cNvPr id="34" name="TextBox 34"/>
            <p:cNvSpPr txBox="1"/>
            <p:nvPr/>
          </p:nvSpPr>
          <p:spPr>
            <a:xfrm>
              <a:off x="134110" y="-198240"/>
              <a:ext cx="812800" cy="841375"/>
            </a:xfrm>
            <a:prstGeom prst="rect">
              <a:avLst/>
            </a:prstGeom>
          </p:spPr>
          <p:txBody>
            <a:bodyPr lIns="254000" tIns="254000" rIns="254000" bIns="254000" rtlCol="0" anchor="ctr"/>
            <a:lstStyle/>
            <a:p>
              <a:pPr algn="ctr">
                <a:lnSpc>
                  <a:spcPts val="2100"/>
                </a:lnSpc>
              </a:pPr>
              <a:r>
                <a:rPr lang="en-US" sz="1500" dirty="0" err="1">
                  <a:solidFill>
                    <a:srgbClr val="272727"/>
                  </a:solidFill>
                  <a:latin typeface="Muli Light"/>
                </a:rPr>
                <a:t>Xử</a:t>
              </a:r>
              <a:r>
                <a:rPr lang="en-US" sz="1500" dirty="0">
                  <a:solidFill>
                    <a:srgbClr val="272727"/>
                  </a:solidFill>
                  <a:latin typeface="Muli Light"/>
                </a:rPr>
                <a:t> </a:t>
              </a:r>
              <a:r>
                <a:rPr lang="en-US" sz="1500" dirty="0" err="1">
                  <a:solidFill>
                    <a:srgbClr val="272727"/>
                  </a:solidFill>
                  <a:latin typeface="Muli Light"/>
                </a:rPr>
                <a:t>lý</a:t>
              </a:r>
              <a:r>
                <a:rPr lang="en-US" sz="1500" dirty="0">
                  <a:solidFill>
                    <a:srgbClr val="272727"/>
                  </a:solidFill>
                  <a:latin typeface="Muli Light"/>
                </a:rPr>
                <a:t> </a:t>
              </a:r>
              <a:r>
                <a:rPr lang="en-US" sz="1500" dirty="0" err="1">
                  <a:solidFill>
                    <a:srgbClr val="272727"/>
                  </a:solidFill>
                  <a:latin typeface="Muli Light"/>
                </a:rPr>
                <a:t>dữ</a:t>
              </a:r>
              <a:r>
                <a:rPr lang="en-US" sz="1500" dirty="0">
                  <a:solidFill>
                    <a:srgbClr val="272727"/>
                  </a:solidFill>
                  <a:latin typeface="Muli Light"/>
                </a:rPr>
                <a:t> </a:t>
              </a:r>
              <a:r>
                <a:rPr lang="en-US" sz="1500" dirty="0" err="1">
                  <a:solidFill>
                    <a:srgbClr val="272727"/>
                  </a:solidFill>
                  <a:latin typeface="Muli Light"/>
                </a:rPr>
                <a:t>liệu</a:t>
              </a:r>
              <a:r>
                <a:rPr lang="en-US" sz="1500" dirty="0">
                  <a:solidFill>
                    <a:srgbClr val="272727"/>
                  </a:solidFill>
                  <a:latin typeface="Muli Light"/>
                </a:rPr>
                <a:t> </a:t>
              </a:r>
              <a:r>
                <a:rPr lang="en-US" sz="1500" dirty="0" err="1">
                  <a:solidFill>
                    <a:srgbClr val="272727"/>
                  </a:solidFill>
                  <a:latin typeface="Muli Light"/>
                </a:rPr>
                <a:t>thống</a:t>
              </a:r>
              <a:r>
                <a:rPr lang="en-US" sz="1500" dirty="0">
                  <a:solidFill>
                    <a:srgbClr val="272727"/>
                  </a:solidFill>
                  <a:latin typeface="Muli Light"/>
                </a:rPr>
                <a:t> </a:t>
              </a:r>
              <a:r>
                <a:rPr lang="en-US" sz="1500" dirty="0" err="1">
                  <a:solidFill>
                    <a:srgbClr val="272727"/>
                  </a:solidFill>
                  <a:latin typeface="Muli Light"/>
                </a:rPr>
                <a:t>kê</a:t>
              </a:r>
              <a:endParaRPr lang="en-US" sz="1500" dirty="0">
                <a:solidFill>
                  <a:srgbClr val="272727"/>
                </a:solidFill>
                <a:latin typeface="Muli Light"/>
              </a:endParaRPr>
            </a:p>
          </p:txBody>
        </p:sp>
      </p:grpSp>
      <p:sp>
        <p:nvSpPr>
          <p:cNvPr id="35" name="AutoShape 35"/>
          <p:cNvSpPr/>
          <p:nvPr/>
        </p:nvSpPr>
        <p:spPr>
          <a:xfrm flipH="1">
            <a:off x="8784656" y="1556760"/>
            <a:ext cx="2243575" cy="382229"/>
          </a:xfrm>
          <a:prstGeom prst="line">
            <a:avLst/>
          </a:prstGeom>
          <a:ln w="19050" cap="rnd">
            <a:solidFill>
              <a:srgbClr val="272727"/>
            </a:solidFill>
            <a:prstDash val="solid"/>
            <a:headEnd type="none" w="sm" len="sm"/>
            <a:tailEnd type="triangle" w="lg" len="med"/>
          </a:ln>
        </p:spPr>
      </p:sp>
      <p:sp>
        <p:nvSpPr>
          <p:cNvPr id="36" name="AutoShape 36"/>
          <p:cNvSpPr/>
          <p:nvPr/>
        </p:nvSpPr>
        <p:spPr>
          <a:xfrm flipH="1">
            <a:off x="10556431" y="1809499"/>
            <a:ext cx="1226735" cy="996692"/>
          </a:xfrm>
          <a:prstGeom prst="line">
            <a:avLst/>
          </a:prstGeom>
          <a:ln w="19050" cap="rnd">
            <a:solidFill>
              <a:srgbClr val="272727"/>
            </a:solidFill>
            <a:prstDash val="solid"/>
            <a:headEnd type="none" w="sm" len="sm"/>
            <a:tailEnd type="triangle" w="lg" len="med"/>
          </a:ln>
        </p:spPr>
      </p:sp>
      <p:grpSp>
        <p:nvGrpSpPr>
          <p:cNvPr id="37" name="Group 37"/>
          <p:cNvGrpSpPr/>
          <p:nvPr/>
        </p:nvGrpSpPr>
        <p:grpSpPr>
          <a:xfrm>
            <a:off x="7855605" y="6515099"/>
            <a:ext cx="2698368" cy="1722687"/>
            <a:chOff x="0" y="-158018"/>
            <a:chExt cx="1317905" cy="841375"/>
          </a:xfrm>
        </p:grpSpPr>
        <p:sp>
          <p:nvSpPr>
            <p:cNvPr id="38" name="Freeform 38"/>
            <p:cNvSpPr/>
            <p:nvPr/>
          </p:nvSpPr>
          <p:spPr>
            <a:xfrm>
              <a:off x="0" y="0"/>
              <a:ext cx="1317905" cy="471350"/>
            </a:xfrm>
            <a:custGeom>
              <a:avLst/>
              <a:gdLst/>
              <a:ahLst/>
              <a:cxnLst/>
              <a:rect l="l" t="t" r="r" b="b"/>
              <a:pathLst>
                <a:path w="1317905" h="471350">
                  <a:moveTo>
                    <a:pt x="0" y="0"/>
                  </a:moveTo>
                  <a:lnTo>
                    <a:pt x="1317905" y="0"/>
                  </a:lnTo>
                  <a:lnTo>
                    <a:pt x="1317905" y="471350"/>
                  </a:lnTo>
                  <a:lnTo>
                    <a:pt x="0" y="471350"/>
                  </a:lnTo>
                  <a:close/>
                </a:path>
              </a:pathLst>
            </a:custGeom>
            <a:solidFill>
              <a:srgbClr val="C785DB"/>
            </a:solidFill>
            <a:ln w="19050" cap="sq">
              <a:solidFill>
                <a:srgbClr val="272727"/>
              </a:solidFill>
              <a:prstDash val="solid"/>
              <a:miter/>
            </a:ln>
          </p:spPr>
        </p:sp>
        <p:sp>
          <p:nvSpPr>
            <p:cNvPr id="39" name="TextBox 39"/>
            <p:cNvSpPr txBox="1"/>
            <p:nvPr/>
          </p:nvSpPr>
          <p:spPr>
            <a:xfrm>
              <a:off x="225845" y="-158018"/>
              <a:ext cx="887234" cy="841375"/>
            </a:xfrm>
            <a:prstGeom prst="rect">
              <a:avLst/>
            </a:prstGeom>
          </p:spPr>
          <p:txBody>
            <a:bodyPr lIns="254000" tIns="254000" rIns="254000" bIns="254000" rtlCol="0" anchor="ctr"/>
            <a:lstStyle/>
            <a:p>
              <a:pPr algn="ctr">
                <a:lnSpc>
                  <a:spcPts val="2100"/>
                </a:lnSpc>
              </a:pPr>
              <a:r>
                <a:rPr lang="en-US" sz="1500" dirty="0" err="1">
                  <a:solidFill>
                    <a:srgbClr val="272727"/>
                  </a:solidFill>
                  <a:latin typeface="Muli Light"/>
                </a:rPr>
                <a:t>Cải</a:t>
              </a:r>
              <a:r>
                <a:rPr lang="en-US" sz="1500" dirty="0">
                  <a:solidFill>
                    <a:srgbClr val="272727"/>
                  </a:solidFill>
                  <a:latin typeface="Muli Light"/>
                </a:rPr>
                <a:t> </a:t>
              </a:r>
              <a:r>
                <a:rPr lang="en-US" sz="1500" dirty="0" err="1">
                  <a:solidFill>
                    <a:srgbClr val="272727"/>
                  </a:solidFill>
                  <a:latin typeface="Muli Light"/>
                </a:rPr>
                <a:t>tiến</a:t>
              </a:r>
              <a:r>
                <a:rPr lang="en-US" sz="1500" dirty="0">
                  <a:solidFill>
                    <a:srgbClr val="272727"/>
                  </a:solidFill>
                  <a:latin typeface="Muli Light"/>
                </a:rPr>
                <a:t> </a:t>
              </a:r>
              <a:r>
                <a:rPr lang="en-US" sz="1500" dirty="0" err="1">
                  <a:solidFill>
                    <a:srgbClr val="272727"/>
                  </a:solidFill>
                  <a:latin typeface="Muli Light"/>
                </a:rPr>
                <a:t>ghi</a:t>
              </a:r>
              <a:r>
                <a:rPr lang="en-US" sz="1500" dirty="0">
                  <a:solidFill>
                    <a:srgbClr val="272727"/>
                  </a:solidFill>
                  <a:latin typeface="Muli Light"/>
                </a:rPr>
                <a:t> file</a:t>
              </a:r>
            </a:p>
          </p:txBody>
        </p:sp>
      </p:grpSp>
      <p:sp>
        <p:nvSpPr>
          <p:cNvPr id="40" name="AutoShape 40"/>
          <p:cNvSpPr/>
          <p:nvPr/>
        </p:nvSpPr>
        <p:spPr>
          <a:xfrm flipH="1">
            <a:off x="10553973" y="6789141"/>
            <a:ext cx="948515" cy="219629"/>
          </a:xfrm>
          <a:prstGeom prst="line">
            <a:avLst/>
          </a:prstGeom>
          <a:ln w="19050" cap="rnd">
            <a:solidFill>
              <a:srgbClr val="272727"/>
            </a:solidFill>
            <a:prstDash val="solid"/>
            <a:headEnd type="none" w="sm" len="sm"/>
            <a:tailEnd type="triangle" w="lg" len="med"/>
          </a:ln>
        </p:spPr>
      </p:sp>
      <p:grpSp>
        <p:nvGrpSpPr>
          <p:cNvPr id="41" name="Group 41"/>
          <p:cNvGrpSpPr/>
          <p:nvPr/>
        </p:nvGrpSpPr>
        <p:grpSpPr>
          <a:xfrm>
            <a:off x="13653113" y="7505699"/>
            <a:ext cx="2696720" cy="1722687"/>
            <a:chOff x="0" y="-190357"/>
            <a:chExt cx="1317100" cy="841375"/>
          </a:xfrm>
        </p:grpSpPr>
        <p:sp>
          <p:nvSpPr>
            <p:cNvPr id="42" name="Freeform 42"/>
            <p:cNvSpPr/>
            <p:nvPr/>
          </p:nvSpPr>
          <p:spPr>
            <a:xfrm>
              <a:off x="0" y="0"/>
              <a:ext cx="1317100" cy="471350"/>
            </a:xfrm>
            <a:custGeom>
              <a:avLst/>
              <a:gdLst/>
              <a:ahLst/>
              <a:cxnLst/>
              <a:rect l="l" t="t" r="r" b="b"/>
              <a:pathLst>
                <a:path w="1317100" h="471350">
                  <a:moveTo>
                    <a:pt x="0" y="0"/>
                  </a:moveTo>
                  <a:lnTo>
                    <a:pt x="1317100" y="0"/>
                  </a:lnTo>
                  <a:lnTo>
                    <a:pt x="1317100" y="471350"/>
                  </a:lnTo>
                  <a:lnTo>
                    <a:pt x="0" y="471350"/>
                  </a:lnTo>
                  <a:close/>
                </a:path>
              </a:pathLst>
            </a:custGeom>
            <a:solidFill>
              <a:srgbClr val="C785DB"/>
            </a:solidFill>
            <a:ln w="19050" cap="sq">
              <a:solidFill>
                <a:srgbClr val="272727"/>
              </a:solidFill>
              <a:prstDash val="solid"/>
              <a:miter/>
            </a:ln>
          </p:spPr>
        </p:sp>
        <p:sp>
          <p:nvSpPr>
            <p:cNvPr id="43" name="TextBox 43"/>
            <p:cNvSpPr txBox="1"/>
            <p:nvPr/>
          </p:nvSpPr>
          <p:spPr>
            <a:xfrm>
              <a:off x="105148" y="-190357"/>
              <a:ext cx="1057118" cy="841375"/>
            </a:xfrm>
            <a:prstGeom prst="rect">
              <a:avLst/>
            </a:prstGeom>
          </p:spPr>
          <p:txBody>
            <a:bodyPr lIns="254000" tIns="254000" rIns="254000" bIns="254000" rtlCol="0" anchor="ctr"/>
            <a:lstStyle/>
            <a:p>
              <a:pPr algn="ctr">
                <a:lnSpc>
                  <a:spcPts val="2100"/>
                </a:lnSpc>
              </a:pPr>
              <a:r>
                <a:rPr lang="en-US" sz="1500" dirty="0" err="1">
                  <a:solidFill>
                    <a:srgbClr val="272727"/>
                  </a:solidFill>
                  <a:latin typeface="Muli Light"/>
                </a:rPr>
                <a:t>Cải</a:t>
              </a:r>
              <a:r>
                <a:rPr lang="en-US" sz="1500" dirty="0">
                  <a:solidFill>
                    <a:srgbClr val="272727"/>
                  </a:solidFill>
                  <a:latin typeface="Muli Light"/>
                </a:rPr>
                <a:t> </a:t>
              </a:r>
              <a:r>
                <a:rPr lang="en-US" sz="1500" dirty="0" err="1">
                  <a:solidFill>
                    <a:srgbClr val="272727"/>
                  </a:solidFill>
                  <a:latin typeface="Muli Light"/>
                </a:rPr>
                <a:t>tiến</a:t>
              </a:r>
              <a:r>
                <a:rPr lang="en-US" sz="1500" dirty="0">
                  <a:solidFill>
                    <a:srgbClr val="272727"/>
                  </a:solidFill>
                  <a:latin typeface="Muli Light"/>
                </a:rPr>
                <a:t> </a:t>
              </a:r>
              <a:r>
                <a:rPr lang="en-US" sz="1500" dirty="0" err="1" smtClean="0">
                  <a:solidFill>
                    <a:srgbClr val="272727"/>
                  </a:solidFill>
                  <a:latin typeface="Muli Light"/>
                </a:rPr>
                <a:t>đọc</a:t>
              </a:r>
              <a:r>
                <a:rPr lang="en-US" sz="1500" dirty="0">
                  <a:solidFill>
                    <a:srgbClr val="272727"/>
                  </a:solidFill>
                  <a:latin typeface="Muli Light"/>
                </a:rPr>
                <a:t> </a:t>
              </a:r>
              <a:r>
                <a:rPr lang="en-US" sz="1500" dirty="0" smtClean="0">
                  <a:solidFill>
                    <a:srgbClr val="272727"/>
                  </a:solidFill>
                  <a:latin typeface="Muli Light"/>
                </a:rPr>
                <a:t>file</a:t>
              </a:r>
              <a:endParaRPr lang="en-US" sz="1500" dirty="0">
                <a:solidFill>
                  <a:srgbClr val="272727"/>
                </a:solidFill>
                <a:latin typeface="Muli Light"/>
              </a:endParaRPr>
            </a:p>
          </p:txBody>
        </p:sp>
      </p:grpSp>
      <p:sp>
        <p:nvSpPr>
          <p:cNvPr id="44" name="AutoShape 44"/>
          <p:cNvSpPr/>
          <p:nvPr/>
        </p:nvSpPr>
        <p:spPr>
          <a:xfrm>
            <a:off x="13461334" y="7217702"/>
            <a:ext cx="899630" cy="677747"/>
          </a:xfrm>
          <a:prstGeom prst="line">
            <a:avLst/>
          </a:prstGeom>
          <a:ln w="19050" cap="rnd">
            <a:solidFill>
              <a:srgbClr val="272727"/>
            </a:solidFill>
            <a:prstDash val="solid"/>
            <a:headEnd type="none" w="sm" len="sm"/>
            <a:tailEnd type="triangle" w="lg" len="med"/>
          </a:ln>
        </p:spPr>
      </p:sp>
      <p:grpSp>
        <p:nvGrpSpPr>
          <p:cNvPr id="45" name="Group 45"/>
          <p:cNvGrpSpPr/>
          <p:nvPr/>
        </p:nvGrpSpPr>
        <p:grpSpPr>
          <a:xfrm>
            <a:off x="6634696" y="7992811"/>
            <a:ext cx="2430951" cy="1722689"/>
            <a:chOff x="0" y="-191735"/>
            <a:chExt cx="1187296" cy="841375"/>
          </a:xfrm>
        </p:grpSpPr>
        <p:sp>
          <p:nvSpPr>
            <p:cNvPr id="46" name="Freeform 46"/>
            <p:cNvSpPr/>
            <p:nvPr/>
          </p:nvSpPr>
          <p:spPr>
            <a:xfrm>
              <a:off x="0" y="0"/>
              <a:ext cx="1187296" cy="437362"/>
            </a:xfrm>
            <a:custGeom>
              <a:avLst/>
              <a:gdLst/>
              <a:ahLst/>
              <a:cxnLst/>
              <a:rect l="l" t="t" r="r" b="b"/>
              <a:pathLst>
                <a:path w="1187296" h="437362">
                  <a:moveTo>
                    <a:pt x="0" y="0"/>
                  </a:moveTo>
                  <a:lnTo>
                    <a:pt x="1187296" y="0"/>
                  </a:lnTo>
                  <a:lnTo>
                    <a:pt x="1187296" y="437362"/>
                  </a:lnTo>
                  <a:lnTo>
                    <a:pt x="0" y="437362"/>
                  </a:lnTo>
                  <a:close/>
                </a:path>
              </a:pathLst>
            </a:custGeom>
            <a:solidFill>
              <a:srgbClr val="FEEF99"/>
            </a:solidFill>
            <a:ln w="19050" cap="sq">
              <a:solidFill>
                <a:srgbClr val="272727"/>
              </a:solidFill>
              <a:prstDash val="solid"/>
              <a:miter/>
            </a:ln>
          </p:spPr>
        </p:sp>
        <p:sp>
          <p:nvSpPr>
            <p:cNvPr id="47" name="TextBox 47"/>
            <p:cNvSpPr txBox="1"/>
            <p:nvPr/>
          </p:nvSpPr>
          <p:spPr>
            <a:xfrm>
              <a:off x="226681" y="-191735"/>
              <a:ext cx="812800" cy="841375"/>
            </a:xfrm>
            <a:prstGeom prst="rect">
              <a:avLst/>
            </a:prstGeom>
          </p:spPr>
          <p:txBody>
            <a:bodyPr lIns="254000" tIns="254000" rIns="254000" bIns="254000" rtlCol="0" anchor="ctr"/>
            <a:lstStyle/>
            <a:p>
              <a:pPr algn="ctr">
                <a:lnSpc>
                  <a:spcPts val="2100"/>
                </a:lnSpc>
              </a:pPr>
              <a:r>
                <a:rPr lang="en-US" sz="1500" dirty="0">
                  <a:solidFill>
                    <a:srgbClr val="272727"/>
                  </a:solidFill>
                  <a:latin typeface="Muli Light"/>
                </a:rPr>
                <a:t>Replacement Selection</a:t>
              </a:r>
            </a:p>
          </p:txBody>
        </p:sp>
      </p:grpSp>
      <p:grpSp>
        <p:nvGrpSpPr>
          <p:cNvPr id="48" name="Group 48"/>
          <p:cNvGrpSpPr/>
          <p:nvPr/>
        </p:nvGrpSpPr>
        <p:grpSpPr>
          <a:xfrm>
            <a:off x="9689621" y="8450012"/>
            <a:ext cx="2502379" cy="1722689"/>
            <a:chOff x="-16212" y="-174419"/>
            <a:chExt cx="1222183" cy="841375"/>
          </a:xfrm>
        </p:grpSpPr>
        <p:sp>
          <p:nvSpPr>
            <p:cNvPr id="49" name="Freeform 49"/>
            <p:cNvSpPr/>
            <p:nvPr/>
          </p:nvSpPr>
          <p:spPr>
            <a:xfrm>
              <a:off x="0" y="0"/>
              <a:ext cx="1187325" cy="481956"/>
            </a:xfrm>
            <a:custGeom>
              <a:avLst/>
              <a:gdLst/>
              <a:ahLst/>
              <a:cxnLst/>
              <a:rect l="l" t="t" r="r" b="b"/>
              <a:pathLst>
                <a:path w="1187325" h="481956">
                  <a:moveTo>
                    <a:pt x="0" y="0"/>
                  </a:moveTo>
                  <a:lnTo>
                    <a:pt x="1187325" y="0"/>
                  </a:lnTo>
                  <a:lnTo>
                    <a:pt x="1187325" y="481956"/>
                  </a:lnTo>
                  <a:lnTo>
                    <a:pt x="0" y="481956"/>
                  </a:lnTo>
                  <a:close/>
                </a:path>
              </a:pathLst>
            </a:custGeom>
            <a:solidFill>
              <a:srgbClr val="FEEF99"/>
            </a:solidFill>
            <a:ln w="19050" cap="sq">
              <a:solidFill>
                <a:srgbClr val="272727"/>
              </a:solidFill>
              <a:prstDash val="solid"/>
              <a:miter/>
            </a:ln>
          </p:spPr>
        </p:sp>
        <p:sp>
          <p:nvSpPr>
            <p:cNvPr id="50" name="TextBox 50"/>
            <p:cNvSpPr txBox="1"/>
            <p:nvPr/>
          </p:nvSpPr>
          <p:spPr>
            <a:xfrm>
              <a:off x="-16212" y="-174419"/>
              <a:ext cx="1222183" cy="841375"/>
            </a:xfrm>
            <a:prstGeom prst="rect">
              <a:avLst/>
            </a:prstGeom>
          </p:spPr>
          <p:txBody>
            <a:bodyPr lIns="254000" tIns="254000" rIns="254000" bIns="254000" rtlCol="0" anchor="ctr"/>
            <a:lstStyle/>
            <a:p>
              <a:pPr algn="ctr">
                <a:lnSpc>
                  <a:spcPts val="2100"/>
                </a:lnSpc>
              </a:pPr>
              <a:r>
                <a:rPr lang="en-US" sz="1500" dirty="0" err="1">
                  <a:solidFill>
                    <a:srgbClr val="272727"/>
                  </a:solidFill>
                  <a:latin typeface="Muli Light"/>
                </a:rPr>
                <a:t>Phương</a:t>
              </a:r>
              <a:r>
                <a:rPr lang="en-US" sz="1500" dirty="0">
                  <a:solidFill>
                    <a:srgbClr val="272727"/>
                  </a:solidFill>
                  <a:latin typeface="Muli Light"/>
                </a:rPr>
                <a:t> </a:t>
              </a:r>
              <a:r>
                <a:rPr lang="en-US" sz="1500" dirty="0" err="1">
                  <a:solidFill>
                    <a:srgbClr val="272727"/>
                  </a:solidFill>
                  <a:latin typeface="Muli Light"/>
                </a:rPr>
                <a:t>pháp</a:t>
              </a:r>
              <a:r>
                <a:rPr lang="en-US" sz="1500" dirty="0">
                  <a:solidFill>
                    <a:srgbClr val="272727"/>
                  </a:solidFill>
                  <a:latin typeface="Muli Light"/>
                </a:rPr>
                <a:t> </a:t>
              </a:r>
              <a:r>
                <a:rPr lang="en-US" sz="1500" dirty="0" err="1">
                  <a:solidFill>
                    <a:srgbClr val="272727"/>
                  </a:solidFill>
                  <a:latin typeface="Muli Light"/>
                </a:rPr>
                <a:t>trộn</a:t>
              </a:r>
              <a:r>
                <a:rPr lang="en-US" sz="1500" dirty="0">
                  <a:solidFill>
                    <a:srgbClr val="272727"/>
                  </a:solidFill>
                  <a:latin typeface="Muli Light"/>
                </a:rPr>
                <a:t> </a:t>
              </a:r>
              <a:r>
                <a:rPr lang="en-US" sz="1500" dirty="0" err="1">
                  <a:solidFill>
                    <a:srgbClr val="272727"/>
                  </a:solidFill>
                  <a:latin typeface="Muli Light"/>
                </a:rPr>
                <a:t>đa</a:t>
              </a:r>
              <a:r>
                <a:rPr lang="en-US" sz="1500" dirty="0">
                  <a:solidFill>
                    <a:srgbClr val="272727"/>
                  </a:solidFill>
                  <a:latin typeface="Muli Light"/>
                </a:rPr>
                <a:t> </a:t>
              </a:r>
              <a:r>
                <a:rPr lang="en-US" sz="1500" dirty="0" err="1">
                  <a:solidFill>
                    <a:srgbClr val="272727"/>
                  </a:solidFill>
                  <a:latin typeface="Muli Light"/>
                </a:rPr>
                <a:t>lối</a:t>
              </a:r>
              <a:r>
                <a:rPr lang="en-US" sz="1500" dirty="0">
                  <a:solidFill>
                    <a:srgbClr val="272727"/>
                  </a:solidFill>
                  <a:latin typeface="Muli Light"/>
                </a:rPr>
                <a:t> </a:t>
              </a:r>
              <a:r>
                <a:rPr lang="en-US" sz="1500" dirty="0" err="1">
                  <a:solidFill>
                    <a:srgbClr val="272727"/>
                  </a:solidFill>
                  <a:latin typeface="Muli Light"/>
                </a:rPr>
                <a:t>cân</a:t>
              </a:r>
              <a:r>
                <a:rPr lang="en-US" sz="1500" dirty="0">
                  <a:solidFill>
                    <a:srgbClr val="272727"/>
                  </a:solidFill>
                  <a:latin typeface="Muli Light"/>
                </a:rPr>
                <a:t> </a:t>
              </a:r>
              <a:r>
                <a:rPr lang="en-US" sz="1500" dirty="0" err="1">
                  <a:solidFill>
                    <a:srgbClr val="272727"/>
                  </a:solidFill>
                  <a:latin typeface="Muli Light"/>
                </a:rPr>
                <a:t>bằng</a:t>
              </a:r>
              <a:endParaRPr lang="en-US" sz="1500" dirty="0">
                <a:solidFill>
                  <a:srgbClr val="272727"/>
                </a:solidFill>
                <a:latin typeface="Muli Light"/>
              </a:endParaRPr>
            </a:p>
          </p:txBody>
        </p:sp>
      </p:grpSp>
      <p:sp>
        <p:nvSpPr>
          <p:cNvPr id="51" name="AutoShape 51"/>
          <p:cNvSpPr/>
          <p:nvPr/>
        </p:nvSpPr>
        <p:spPr>
          <a:xfrm flipH="1">
            <a:off x="8251321" y="7803710"/>
            <a:ext cx="521144" cy="581674"/>
          </a:xfrm>
          <a:prstGeom prst="line">
            <a:avLst/>
          </a:prstGeom>
          <a:ln w="19050" cap="rnd">
            <a:solidFill>
              <a:srgbClr val="272727"/>
            </a:solidFill>
            <a:prstDash val="solid"/>
            <a:headEnd type="none" w="sm" len="sm"/>
            <a:tailEnd type="triangle" w="lg" len="med"/>
          </a:ln>
        </p:spPr>
      </p:sp>
      <p:sp>
        <p:nvSpPr>
          <p:cNvPr id="52" name="AutoShape 52"/>
          <p:cNvSpPr/>
          <p:nvPr/>
        </p:nvSpPr>
        <p:spPr>
          <a:xfrm>
            <a:off x="9627398" y="7803710"/>
            <a:ext cx="878803" cy="1003420"/>
          </a:xfrm>
          <a:prstGeom prst="line">
            <a:avLst/>
          </a:prstGeom>
          <a:ln w="19050" cap="rnd">
            <a:solidFill>
              <a:srgbClr val="272727"/>
            </a:solidFill>
            <a:prstDash val="solid"/>
            <a:headEnd type="none" w="sm" len="sm"/>
            <a:tailEnd type="triangle" w="lg" len="med"/>
          </a:ln>
        </p:spPr>
      </p:sp>
      <p:grpSp>
        <p:nvGrpSpPr>
          <p:cNvPr id="53" name="Group 53"/>
          <p:cNvGrpSpPr/>
          <p:nvPr/>
        </p:nvGrpSpPr>
        <p:grpSpPr>
          <a:xfrm>
            <a:off x="514350" y="495300"/>
            <a:ext cx="5378922" cy="9286429"/>
            <a:chOff x="0" y="0"/>
            <a:chExt cx="1416671" cy="2445808"/>
          </a:xfrm>
        </p:grpSpPr>
        <p:sp>
          <p:nvSpPr>
            <p:cNvPr id="54" name="Freeform 54"/>
            <p:cNvSpPr/>
            <p:nvPr/>
          </p:nvSpPr>
          <p:spPr>
            <a:xfrm>
              <a:off x="0" y="0"/>
              <a:ext cx="1416671" cy="2445808"/>
            </a:xfrm>
            <a:custGeom>
              <a:avLst/>
              <a:gdLst/>
              <a:ahLst/>
              <a:cxnLst/>
              <a:rect l="l" t="t" r="r" b="b"/>
              <a:pathLst>
                <a:path w="1416671" h="2445808">
                  <a:moveTo>
                    <a:pt x="0" y="0"/>
                  </a:moveTo>
                  <a:lnTo>
                    <a:pt x="1416671" y="0"/>
                  </a:lnTo>
                  <a:lnTo>
                    <a:pt x="1416671" y="2445808"/>
                  </a:lnTo>
                  <a:lnTo>
                    <a:pt x="0" y="2445808"/>
                  </a:lnTo>
                  <a:close/>
                </a:path>
              </a:pathLst>
            </a:custGeom>
            <a:solidFill>
              <a:srgbClr val="FDFCF5"/>
            </a:solidFill>
            <a:ln w="28575" cap="sq">
              <a:solidFill>
                <a:srgbClr val="272727"/>
              </a:solidFill>
              <a:prstDash val="solid"/>
              <a:miter/>
            </a:ln>
          </p:spPr>
        </p:sp>
        <p:sp>
          <p:nvSpPr>
            <p:cNvPr id="55" name="TextBox 55"/>
            <p:cNvSpPr txBox="1"/>
            <p:nvPr/>
          </p:nvSpPr>
          <p:spPr>
            <a:xfrm>
              <a:off x="0" y="-38100"/>
              <a:ext cx="812800" cy="850900"/>
            </a:xfrm>
            <a:prstGeom prst="rect">
              <a:avLst/>
            </a:prstGeom>
          </p:spPr>
          <p:txBody>
            <a:bodyPr lIns="50800" tIns="50800" rIns="50800" bIns="50800" rtlCol="0" anchor="ctr"/>
            <a:lstStyle/>
            <a:p>
              <a:pPr algn="ctr">
                <a:lnSpc>
                  <a:spcPts val="3499"/>
                </a:lnSpc>
              </a:pPr>
              <a:endParaRPr/>
            </a:p>
          </p:txBody>
        </p:sp>
      </p:grpSp>
      <p:sp>
        <p:nvSpPr>
          <p:cNvPr id="56" name="Freeform 56"/>
          <p:cNvSpPr/>
          <p:nvPr/>
        </p:nvSpPr>
        <p:spPr>
          <a:xfrm>
            <a:off x="514350" y="485775"/>
            <a:ext cx="5378922" cy="371635"/>
          </a:xfrm>
          <a:custGeom>
            <a:avLst/>
            <a:gdLst/>
            <a:ahLst/>
            <a:cxnLst/>
            <a:rect l="l" t="t" r="r" b="b"/>
            <a:pathLst>
              <a:path w="5378922" h="371635">
                <a:moveTo>
                  <a:pt x="0" y="0"/>
                </a:moveTo>
                <a:lnTo>
                  <a:pt x="5378922" y="0"/>
                </a:lnTo>
                <a:lnTo>
                  <a:pt x="5378922" y="371635"/>
                </a:lnTo>
                <a:lnTo>
                  <a:pt x="0" y="371635"/>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57" name="TextBox 57"/>
          <p:cNvSpPr txBox="1"/>
          <p:nvPr/>
        </p:nvSpPr>
        <p:spPr>
          <a:xfrm>
            <a:off x="752314" y="1280348"/>
            <a:ext cx="4297906" cy="5248275"/>
          </a:xfrm>
          <a:prstGeom prst="rect">
            <a:avLst/>
          </a:prstGeom>
        </p:spPr>
        <p:txBody>
          <a:bodyPr lIns="0" tIns="0" rIns="0" bIns="0" rtlCol="0" anchor="t">
            <a:spAutoFit/>
          </a:bodyPr>
          <a:lstStyle/>
          <a:p>
            <a:pPr>
              <a:lnSpc>
                <a:spcPts val="21000"/>
              </a:lnSpc>
            </a:pPr>
            <a:r>
              <a:rPr lang="en-US" sz="15000">
                <a:solidFill>
                  <a:srgbClr val="FFACC2"/>
                </a:solidFill>
                <a:latin typeface="Saira ExtraCondensed Bold"/>
              </a:rPr>
              <a:t>TỔNG KẾT</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1489EE"/>
        </a:solidFill>
        <a:effectLst/>
      </p:bgPr>
    </p:bg>
    <p:spTree>
      <p:nvGrpSpPr>
        <p:cNvPr id="1" name=""/>
        <p:cNvGrpSpPr/>
        <p:nvPr/>
      </p:nvGrpSpPr>
      <p:grpSpPr>
        <a:xfrm>
          <a:off x="0" y="0"/>
          <a:ext cx="0" cy="0"/>
          <a:chOff x="0" y="0"/>
          <a:chExt cx="0" cy="0"/>
        </a:xfrm>
      </p:grpSpPr>
      <p:grpSp>
        <p:nvGrpSpPr>
          <p:cNvPr id="2" name="Group 2"/>
          <p:cNvGrpSpPr/>
          <p:nvPr/>
        </p:nvGrpSpPr>
        <p:grpSpPr>
          <a:xfrm>
            <a:off x="514350" y="509811"/>
            <a:ext cx="17259300" cy="9286429"/>
            <a:chOff x="0" y="0"/>
            <a:chExt cx="4545659" cy="2445808"/>
          </a:xfrm>
        </p:grpSpPr>
        <p:sp>
          <p:nvSpPr>
            <p:cNvPr id="3" name="Freeform 3"/>
            <p:cNvSpPr/>
            <p:nvPr/>
          </p:nvSpPr>
          <p:spPr>
            <a:xfrm>
              <a:off x="0" y="0"/>
              <a:ext cx="4545659" cy="2445808"/>
            </a:xfrm>
            <a:custGeom>
              <a:avLst/>
              <a:gdLst/>
              <a:ahLst/>
              <a:cxnLst/>
              <a:rect l="l" t="t" r="r" b="b"/>
              <a:pathLst>
                <a:path w="4545659" h="2445808">
                  <a:moveTo>
                    <a:pt x="0" y="0"/>
                  </a:moveTo>
                  <a:lnTo>
                    <a:pt x="4545659" y="0"/>
                  </a:lnTo>
                  <a:lnTo>
                    <a:pt x="4545659" y="2445808"/>
                  </a:lnTo>
                  <a:lnTo>
                    <a:pt x="0" y="2445808"/>
                  </a:lnTo>
                  <a:close/>
                </a:path>
              </a:pathLst>
            </a:custGeom>
            <a:solidFill>
              <a:srgbClr val="FDFCF5"/>
            </a:solidFill>
            <a:ln w="28575" cap="sq">
              <a:solidFill>
                <a:srgbClr val="272727"/>
              </a:solidFill>
              <a:prstDash val="solid"/>
              <a:miter/>
            </a:ln>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3499"/>
                </a:lnSpc>
              </a:pPr>
              <a:endParaRPr/>
            </a:p>
          </p:txBody>
        </p:sp>
      </p:grpSp>
      <p:sp>
        <p:nvSpPr>
          <p:cNvPr id="5" name="TextBox 5"/>
          <p:cNvSpPr txBox="1"/>
          <p:nvPr/>
        </p:nvSpPr>
        <p:spPr>
          <a:xfrm>
            <a:off x="1028700" y="1314450"/>
            <a:ext cx="11504248" cy="1228724"/>
          </a:xfrm>
          <a:prstGeom prst="rect">
            <a:avLst/>
          </a:prstGeom>
        </p:spPr>
        <p:txBody>
          <a:bodyPr lIns="0" tIns="0" rIns="0" bIns="0" rtlCol="0" anchor="t">
            <a:spAutoFit/>
          </a:bodyPr>
          <a:lstStyle/>
          <a:p>
            <a:pPr marL="0" lvl="0" indent="0" algn="l">
              <a:lnSpc>
                <a:spcPts val="8999"/>
              </a:lnSpc>
              <a:spcBef>
                <a:spcPct val="0"/>
              </a:spcBef>
            </a:pPr>
            <a:r>
              <a:rPr lang="en-US" sz="9999">
                <a:solidFill>
                  <a:srgbClr val="FFACC2"/>
                </a:solidFill>
                <a:latin typeface="Saira ExtraCondensed Medium"/>
              </a:rPr>
              <a:t>BÀI TẬP VỀ NHÀ NHẸ NHÀNG</a:t>
            </a:r>
          </a:p>
        </p:txBody>
      </p:sp>
      <p:sp>
        <p:nvSpPr>
          <p:cNvPr id="6" name="TextBox 6"/>
          <p:cNvSpPr txBox="1"/>
          <p:nvPr/>
        </p:nvSpPr>
        <p:spPr>
          <a:xfrm>
            <a:off x="857250" y="2457767"/>
            <a:ext cx="16402050" cy="7940675"/>
          </a:xfrm>
          <a:prstGeom prst="rect">
            <a:avLst/>
          </a:prstGeom>
        </p:spPr>
        <p:txBody>
          <a:bodyPr lIns="0" tIns="0" rIns="0" bIns="0" rtlCol="0" anchor="t">
            <a:spAutoFit/>
          </a:bodyPr>
          <a:lstStyle/>
          <a:p>
            <a:pPr>
              <a:lnSpc>
                <a:spcPts val="7000"/>
              </a:lnSpc>
            </a:pPr>
            <a:r>
              <a:rPr lang="en-US" sz="5000">
                <a:solidFill>
                  <a:srgbClr val="000000"/>
                </a:solidFill>
                <a:latin typeface="Cabin Bold"/>
              </a:rPr>
              <a:t>•Hãy so sánh và đối chiếu các thuật toán sắp xếp ngoài phổ biến.</a:t>
            </a:r>
          </a:p>
          <a:p>
            <a:pPr>
              <a:lnSpc>
                <a:spcPts val="7000"/>
              </a:lnSpc>
            </a:pPr>
            <a:r>
              <a:rPr lang="en-US" sz="5000">
                <a:solidFill>
                  <a:srgbClr val="000000"/>
                </a:solidFill>
                <a:latin typeface="Cabin Bold"/>
              </a:rPr>
              <a:t>•Hãy đề xuất một giải pháp cho vấn đề mất mát dữ liệu trong External Sort.</a:t>
            </a:r>
          </a:p>
          <a:p>
            <a:pPr>
              <a:lnSpc>
                <a:spcPts val="7000"/>
              </a:lnSpc>
            </a:pPr>
            <a:r>
              <a:rPr lang="en-US" sz="5000">
                <a:solidFill>
                  <a:srgbClr val="000000"/>
                </a:solidFill>
                <a:latin typeface="Cabin Bold"/>
              </a:rPr>
              <a:t>•Hãy giải thích cách sử dụng thuật toán sắp xếp ngoài để sắp xếp dữ liệu có kích thước lớn.</a:t>
            </a:r>
          </a:p>
          <a:p>
            <a:pPr>
              <a:lnSpc>
                <a:spcPts val="7000"/>
              </a:lnSpc>
            </a:pPr>
            <a:r>
              <a:rPr lang="en-US" sz="5000">
                <a:solidFill>
                  <a:srgbClr val="000000"/>
                </a:solidFill>
                <a:latin typeface="Cabin Bold"/>
              </a:rPr>
              <a:t>•Đánh giá hiệu suất của External Sort cho các loại dữ liệu khác nhau.</a:t>
            </a:r>
          </a:p>
          <a:p>
            <a:pPr>
              <a:lnSpc>
                <a:spcPts val="7000"/>
              </a:lnSpc>
            </a:pPr>
            <a:endParaRPr lang="en-US" sz="5000">
              <a:solidFill>
                <a:srgbClr val="000000"/>
              </a:solidFill>
              <a:latin typeface="Cabin Bol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12491" t="-55530" r="-23233" b="-5529"/>
            </a:stretch>
          </a:blipFill>
        </p:spPr>
      </p:sp>
      <p:sp>
        <p:nvSpPr>
          <p:cNvPr id="3" name="Freeform 3"/>
          <p:cNvSpPr/>
          <p:nvPr/>
        </p:nvSpPr>
        <p:spPr>
          <a:xfrm>
            <a:off x="8193700" y="1177817"/>
            <a:ext cx="4310434" cy="2170891"/>
          </a:xfrm>
          <a:custGeom>
            <a:avLst/>
            <a:gdLst/>
            <a:ahLst/>
            <a:cxnLst/>
            <a:rect l="l" t="t" r="r" b="b"/>
            <a:pathLst>
              <a:path w="4310434" h="2170891">
                <a:moveTo>
                  <a:pt x="0" y="0"/>
                </a:moveTo>
                <a:lnTo>
                  <a:pt x="4310434" y="0"/>
                </a:lnTo>
                <a:lnTo>
                  <a:pt x="4310434" y="2170891"/>
                </a:lnTo>
                <a:lnTo>
                  <a:pt x="0" y="2170891"/>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4" name="Freeform 4"/>
          <p:cNvSpPr/>
          <p:nvPr/>
        </p:nvSpPr>
        <p:spPr>
          <a:xfrm>
            <a:off x="1028700" y="1236210"/>
            <a:ext cx="6268760" cy="7871731"/>
          </a:xfrm>
          <a:custGeom>
            <a:avLst/>
            <a:gdLst/>
            <a:ahLst/>
            <a:cxnLst/>
            <a:rect l="l" t="t" r="r" b="b"/>
            <a:pathLst>
              <a:path w="6268760" h="7871731">
                <a:moveTo>
                  <a:pt x="0" y="0"/>
                </a:moveTo>
                <a:lnTo>
                  <a:pt x="6268760" y="0"/>
                </a:lnTo>
                <a:lnTo>
                  <a:pt x="6268760" y="7871730"/>
                </a:lnTo>
                <a:lnTo>
                  <a:pt x="0" y="7871730"/>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5" name="Freeform 5"/>
          <p:cNvSpPr/>
          <p:nvPr/>
        </p:nvSpPr>
        <p:spPr>
          <a:xfrm>
            <a:off x="13107830" y="2869801"/>
            <a:ext cx="4222973" cy="2779484"/>
          </a:xfrm>
          <a:custGeom>
            <a:avLst/>
            <a:gdLst/>
            <a:ahLst/>
            <a:cxnLst/>
            <a:rect l="l" t="t" r="r" b="b"/>
            <a:pathLst>
              <a:path w="4222973" h="2779484">
                <a:moveTo>
                  <a:pt x="0" y="0"/>
                </a:moveTo>
                <a:lnTo>
                  <a:pt x="4222973" y="0"/>
                </a:lnTo>
                <a:lnTo>
                  <a:pt x="4222973" y="2779484"/>
                </a:lnTo>
                <a:lnTo>
                  <a:pt x="0" y="2779484"/>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p:spPr>
      </p:sp>
      <p:sp>
        <p:nvSpPr>
          <p:cNvPr id="6" name="Freeform 6"/>
          <p:cNvSpPr/>
          <p:nvPr/>
        </p:nvSpPr>
        <p:spPr>
          <a:xfrm>
            <a:off x="13032976" y="6617584"/>
            <a:ext cx="4063701" cy="2977585"/>
          </a:xfrm>
          <a:custGeom>
            <a:avLst/>
            <a:gdLst/>
            <a:ahLst/>
            <a:cxnLst/>
            <a:rect l="l" t="t" r="r" b="b"/>
            <a:pathLst>
              <a:path w="4063701" h="2977585">
                <a:moveTo>
                  <a:pt x="0" y="0"/>
                </a:moveTo>
                <a:lnTo>
                  <a:pt x="4063701" y="0"/>
                </a:lnTo>
                <a:lnTo>
                  <a:pt x="4063701" y="2977585"/>
                </a:lnTo>
                <a:lnTo>
                  <a:pt x="0" y="2977585"/>
                </a:lnTo>
                <a:lnTo>
                  <a:pt x="0" y="0"/>
                </a:lnTo>
                <a:close/>
              </a:path>
            </a:pathLst>
          </a:custGeom>
          <a:blipFill>
            <a:blip r:embed="rId9">
              <a:extLst>
                <a:ext uri="{96DAC541-7B7A-43D3-8B79-37D633B846F1}">
                  <asvg:svgBlip xmlns:asvg="http://schemas.microsoft.com/office/drawing/2016/SVG/main" xmlns="" r:embed="rId10"/>
                </a:ext>
              </a:extLst>
            </a:blip>
            <a:stretch>
              <a:fillRect/>
            </a:stretch>
          </a:blipFill>
        </p:spPr>
      </p:sp>
      <p:sp>
        <p:nvSpPr>
          <p:cNvPr id="7" name="Freeform 7"/>
          <p:cNvSpPr/>
          <p:nvPr/>
        </p:nvSpPr>
        <p:spPr>
          <a:xfrm>
            <a:off x="8338435" y="5442075"/>
            <a:ext cx="4053686" cy="2962876"/>
          </a:xfrm>
          <a:custGeom>
            <a:avLst/>
            <a:gdLst/>
            <a:ahLst/>
            <a:cxnLst/>
            <a:rect l="l" t="t" r="r" b="b"/>
            <a:pathLst>
              <a:path w="4053686" h="2962876">
                <a:moveTo>
                  <a:pt x="0" y="0"/>
                </a:moveTo>
                <a:lnTo>
                  <a:pt x="4053686" y="0"/>
                </a:lnTo>
                <a:lnTo>
                  <a:pt x="4053686" y="2962876"/>
                </a:lnTo>
                <a:lnTo>
                  <a:pt x="0" y="2962876"/>
                </a:lnTo>
                <a:lnTo>
                  <a:pt x="0" y="0"/>
                </a:lnTo>
                <a:close/>
              </a:path>
            </a:pathLst>
          </a:custGeom>
          <a:blipFill>
            <a:blip r:embed="rId11">
              <a:extLst>
                <a:ext uri="{96DAC541-7B7A-43D3-8B79-37D633B846F1}">
                  <asvg:svgBlip xmlns:asvg="http://schemas.microsoft.com/office/drawing/2016/SVG/main" xmlns="" r:embed="rId12"/>
                </a:ext>
              </a:extLst>
            </a:blip>
            <a:stretch>
              <a:fillRect/>
            </a:stretch>
          </a:blipFill>
        </p:spPr>
      </p:sp>
      <p:sp>
        <p:nvSpPr>
          <p:cNvPr id="8" name="Freeform 8"/>
          <p:cNvSpPr/>
          <p:nvPr/>
        </p:nvSpPr>
        <p:spPr>
          <a:xfrm>
            <a:off x="9144000" y="4134444"/>
            <a:ext cx="544451" cy="483077"/>
          </a:xfrm>
          <a:custGeom>
            <a:avLst/>
            <a:gdLst/>
            <a:ahLst/>
            <a:cxnLst/>
            <a:rect l="l" t="t" r="r" b="b"/>
            <a:pathLst>
              <a:path w="544451" h="483077">
                <a:moveTo>
                  <a:pt x="0" y="0"/>
                </a:moveTo>
                <a:lnTo>
                  <a:pt x="544451" y="0"/>
                </a:lnTo>
                <a:lnTo>
                  <a:pt x="544451" y="483076"/>
                </a:lnTo>
                <a:lnTo>
                  <a:pt x="0" y="483076"/>
                </a:lnTo>
                <a:lnTo>
                  <a:pt x="0" y="0"/>
                </a:lnTo>
                <a:close/>
              </a:path>
            </a:pathLst>
          </a:custGeom>
          <a:blipFill>
            <a:blip r:embed="rId13">
              <a:extLst>
                <a:ext uri="{96DAC541-7B7A-43D3-8B79-37D633B846F1}">
                  <asvg:svgBlip xmlns:asvg="http://schemas.microsoft.com/office/drawing/2016/SVG/main" xmlns="" r:embed="rId14"/>
                </a:ext>
              </a:extLst>
            </a:blip>
            <a:stretch>
              <a:fillRect/>
            </a:stretch>
          </a:blipFill>
        </p:spPr>
      </p:sp>
      <p:sp>
        <p:nvSpPr>
          <p:cNvPr id="9" name="Freeform 9"/>
          <p:cNvSpPr/>
          <p:nvPr/>
        </p:nvSpPr>
        <p:spPr>
          <a:xfrm>
            <a:off x="8574445" y="9079365"/>
            <a:ext cx="569555" cy="569555"/>
          </a:xfrm>
          <a:custGeom>
            <a:avLst/>
            <a:gdLst/>
            <a:ahLst/>
            <a:cxnLst/>
            <a:rect l="l" t="t" r="r" b="b"/>
            <a:pathLst>
              <a:path w="569555" h="569555">
                <a:moveTo>
                  <a:pt x="0" y="0"/>
                </a:moveTo>
                <a:lnTo>
                  <a:pt x="569555" y="0"/>
                </a:lnTo>
                <a:lnTo>
                  <a:pt x="569555" y="569556"/>
                </a:lnTo>
                <a:lnTo>
                  <a:pt x="0" y="569556"/>
                </a:lnTo>
                <a:lnTo>
                  <a:pt x="0" y="0"/>
                </a:lnTo>
                <a:close/>
              </a:path>
            </a:pathLst>
          </a:custGeom>
          <a:blipFill>
            <a:blip r:embed="rId15">
              <a:extLst>
                <a:ext uri="{96DAC541-7B7A-43D3-8B79-37D633B846F1}">
                  <asvg:svgBlip xmlns:asvg="http://schemas.microsoft.com/office/drawing/2016/SVG/main" xmlns="" r:embed="rId16"/>
                </a:ext>
              </a:extLst>
            </a:blip>
            <a:stretch>
              <a:fillRect/>
            </a:stretch>
          </a:blipFill>
        </p:spPr>
      </p:sp>
      <p:sp>
        <p:nvSpPr>
          <p:cNvPr id="10" name="Freeform 10"/>
          <p:cNvSpPr/>
          <p:nvPr/>
        </p:nvSpPr>
        <p:spPr>
          <a:xfrm>
            <a:off x="16149385" y="1207635"/>
            <a:ext cx="675067" cy="675067"/>
          </a:xfrm>
          <a:custGeom>
            <a:avLst/>
            <a:gdLst/>
            <a:ahLst/>
            <a:cxnLst/>
            <a:rect l="l" t="t" r="r" b="b"/>
            <a:pathLst>
              <a:path w="675067" h="675067">
                <a:moveTo>
                  <a:pt x="0" y="0"/>
                </a:moveTo>
                <a:lnTo>
                  <a:pt x="675067" y="0"/>
                </a:lnTo>
                <a:lnTo>
                  <a:pt x="675067" y="675066"/>
                </a:lnTo>
                <a:lnTo>
                  <a:pt x="0" y="675066"/>
                </a:lnTo>
                <a:lnTo>
                  <a:pt x="0" y="0"/>
                </a:lnTo>
                <a:close/>
              </a:path>
            </a:pathLst>
          </a:custGeom>
          <a:blipFill>
            <a:blip r:embed="rId15">
              <a:extLst>
                <a:ext uri="{96DAC541-7B7A-43D3-8B79-37D633B846F1}">
                  <asvg:svgBlip xmlns:asvg="http://schemas.microsoft.com/office/drawing/2016/SVG/main" xmlns="" r:embed="rId16"/>
                </a:ext>
              </a:extLst>
            </a:blip>
            <a:stretch>
              <a:fillRect/>
            </a:stretch>
          </a:blipFill>
        </p:spPr>
      </p:sp>
      <p:sp>
        <p:nvSpPr>
          <p:cNvPr id="11" name="Freeform 11"/>
          <p:cNvSpPr/>
          <p:nvPr/>
        </p:nvSpPr>
        <p:spPr>
          <a:xfrm>
            <a:off x="15267022" y="1207635"/>
            <a:ext cx="675067" cy="675067"/>
          </a:xfrm>
          <a:custGeom>
            <a:avLst/>
            <a:gdLst/>
            <a:ahLst/>
            <a:cxnLst/>
            <a:rect l="l" t="t" r="r" b="b"/>
            <a:pathLst>
              <a:path w="675067" h="675067">
                <a:moveTo>
                  <a:pt x="0" y="0"/>
                </a:moveTo>
                <a:lnTo>
                  <a:pt x="675067" y="0"/>
                </a:lnTo>
                <a:lnTo>
                  <a:pt x="675067" y="675066"/>
                </a:lnTo>
                <a:lnTo>
                  <a:pt x="0" y="675066"/>
                </a:lnTo>
                <a:lnTo>
                  <a:pt x="0" y="0"/>
                </a:lnTo>
                <a:close/>
              </a:path>
            </a:pathLst>
          </a:custGeom>
          <a:blipFill>
            <a:blip r:embed="rId15">
              <a:extLst>
                <a:ext uri="{96DAC541-7B7A-43D3-8B79-37D633B846F1}">
                  <asvg:svgBlip xmlns:asvg="http://schemas.microsoft.com/office/drawing/2016/SVG/main" xmlns="" r:embed="rId16"/>
                </a:ext>
              </a:extLst>
            </a:blip>
            <a:stretch>
              <a:fillRect/>
            </a:stretch>
          </a:blipFill>
        </p:spPr>
      </p:sp>
      <p:sp>
        <p:nvSpPr>
          <p:cNvPr id="12" name="Freeform 12"/>
          <p:cNvSpPr/>
          <p:nvPr/>
        </p:nvSpPr>
        <p:spPr>
          <a:xfrm>
            <a:off x="16824452" y="8596289"/>
            <a:ext cx="544451" cy="483077"/>
          </a:xfrm>
          <a:custGeom>
            <a:avLst/>
            <a:gdLst/>
            <a:ahLst/>
            <a:cxnLst/>
            <a:rect l="l" t="t" r="r" b="b"/>
            <a:pathLst>
              <a:path w="544451" h="483077">
                <a:moveTo>
                  <a:pt x="0" y="0"/>
                </a:moveTo>
                <a:lnTo>
                  <a:pt x="544451" y="0"/>
                </a:lnTo>
                <a:lnTo>
                  <a:pt x="544451" y="483076"/>
                </a:lnTo>
                <a:lnTo>
                  <a:pt x="0" y="483076"/>
                </a:lnTo>
                <a:lnTo>
                  <a:pt x="0" y="0"/>
                </a:lnTo>
                <a:close/>
              </a:path>
            </a:pathLst>
          </a:custGeom>
          <a:blipFill>
            <a:blip r:embed="rId13">
              <a:extLst>
                <a:ext uri="{96DAC541-7B7A-43D3-8B79-37D633B846F1}">
                  <asvg:svgBlip xmlns:asvg="http://schemas.microsoft.com/office/drawing/2016/SVG/main" xmlns="" r:embed="rId14"/>
                </a:ext>
              </a:extLst>
            </a:blip>
            <a:stretch>
              <a:fillRect/>
            </a:stretch>
          </a:blipFill>
        </p:spPr>
      </p:sp>
      <p:sp>
        <p:nvSpPr>
          <p:cNvPr id="13" name="Freeform 13"/>
          <p:cNvSpPr/>
          <p:nvPr/>
        </p:nvSpPr>
        <p:spPr>
          <a:xfrm>
            <a:off x="11174322" y="2946055"/>
            <a:ext cx="906991" cy="1196271"/>
          </a:xfrm>
          <a:custGeom>
            <a:avLst/>
            <a:gdLst/>
            <a:ahLst/>
            <a:cxnLst/>
            <a:rect l="l" t="t" r="r" b="b"/>
            <a:pathLst>
              <a:path w="906991" h="1196271">
                <a:moveTo>
                  <a:pt x="0" y="0"/>
                </a:moveTo>
                <a:lnTo>
                  <a:pt x="906991" y="0"/>
                </a:lnTo>
                <a:lnTo>
                  <a:pt x="906991" y="1196272"/>
                </a:lnTo>
                <a:lnTo>
                  <a:pt x="0" y="1196272"/>
                </a:lnTo>
                <a:lnTo>
                  <a:pt x="0" y="0"/>
                </a:lnTo>
                <a:close/>
              </a:path>
            </a:pathLst>
          </a:custGeom>
          <a:blipFill>
            <a:blip r:embed="rId17">
              <a:extLst>
                <a:ext uri="{96DAC541-7B7A-43D3-8B79-37D633B846F1}">
                  <asvg:svgBlip xmlns:asvg="http://schemas.microsoft.com/office/drawing/2016/SVG/main" xmlns="" r:embed="rId18"/>
                </a:ext>
              </a:extLst>
            </a:blip>
            <a:stretch>
              <a:fillRect/>
            </a:stretch>
          </a:blipFill>
        </p:spPr>
      </p:sp>
      <p:sp>
        <p:nvSpPr>
          <p:cNvPr id="14" name="TextBox 14"/>
          <p:cNvSpPr txBox="1"/>
          <p:nvPr/>
        </p:nvSpPr>
        <p:spPr>
          <a:xfrm>
            <a:off x="1418355" y="4133850"/>
            <a:ext cx="5136426" cy="2409825"/>
          </a:xfrm>
          <a:prstGeom prst="rect">
            <a:avLst/>
          </a:prstGeom>
        </p:spPr>
        <p:txBody>
          <a:bodyPr lIns="0" tIns="0" rIns="0" bIns="0" rtlCol="0" anchor="t">
            <a:spAutoFit/>
          </a:bodyPr>
          <a:lstStyle/>
          <a:p>
            <a:pPr marL="0" lvl="0" indent="0" algn="ctr">
              <a:lnSpc>
                <a:spcPts val="9569"/>
              </a:lnSpc>
              <a:spcBef>
                <a:spcPct val="0"/>
              </a:spcBef>
            </a:pPr>
            <a:r>
              <a:rPr lang="en-US" sz="7974">
                <a:solidFill>
                  <a:srgbClr val="FFACC2"/>
                </a:solidFill>
                <a:latin typeface="Saira ExtraCondensed Medium"/>
              </a:rPr>
              <a:t>DẪN NHẬP VÀ ĐẶT VẤN ĐỀ</a:t>
            </a:r>
          </a:p>
        </p:txBody>
      </p:sp>
      <p:sp>
        <p:nvSpPr>
          <p:cNvPr id="15" name="TextBox 15"/>
          <p:cNvSpPr txBox="1"/>
          <p:nvPr/>
        </p:nvSpPr>
        <p:spPr>
          <a:xfrm>
            <a:off x="8574445" y="1755036"/>
            <a:ext cx="3464793" cy="1216025"/>
          </a:xfrm>
          <a:prstGeom prst="rect">
            <a:avLst/>
          </a:prstGeom>
        </p:spPr>
        <p:txBody>
          <a:bodyPr lIns="0" tIns="0" rIns="0" bIns="0" rtlCol="0" anchor="t">
            <a:spAutoFit/>
          </a:bodyPr>
          <a:lstStyle/>
          <a:p>
            <a:pPr algn="ctr">
              <a:lnSpc>
                <a:spcPts val="4899"/>
              </a:lnSpc>
            </a:pPr>
            <a:r>
              <a:rPr lang="en-US" sz="3499" u="sng">
                <a:solidFill>
                  <a:srgbClr val="272727"/>
                </a:solidFill>
                <a:latin typeface="Saira ExtraCondensed Bold"/>
              </a:rPr>
              <a:t>TẠI SAO LẠI CÓ THUẬT TOÁN SẮP XẾP NGOẠI?</a:t>
            </a:r>
          </a:p>
        </p:txBody>
      </p:sp>
      <p:sp>
        <p:nvSpPr>
          <p:cNvPr id="16" name="TextBox 16"/>
          <p:cNvSpPr txBox="1"/>
          <p:nvPr/>
        </p:nvSpPr>
        <p:spPr>
          <a:xfrm>
            <a:off x="13126880" y="3754562"/>
            <a:ext cx="4132420" cy="1216025"/>
          </a:xfrm>
          <a:prstGeom prst="rect">
            <a:avLst/>
          </a:prstGeom>
        </p:spPr>
        <p:txBody>
          <a:bodyPr lIns="0" tIns="0" rIns="0" bIns="0" rtlCol="0" anchor="t">
            <a:spAutoFit/>
          </a:bodyPr>
          <a:lstStyle/>
          <a:p>
            <a:pPr algn="ctr">
              <a:lnSpc>
                <a:spcPts val="4899"/>
              </a:lnSpc>
            </a:pPr>
            <a:r>
              <a:rPr lang="en-US" sz="3499" u="sng">
                <a:solidFill>
                  <a:srgbClr val="272727"/>
                </a:solidFill>
                <a:latin typeface="Saira ExtraCondensed Bold"/>
              </a:rPr>
              <a:t>TẠI SAO CHÚNG TA CẦN THUẬT TOÁN SẮP XẾP NGOẠI?</a:t>
            </a:r>
          </a:p>
        </p:txBody>
      </p:sp>
      <p:sp>
        <p:nvSpPr>
          <p:cNvPr id="17" name="TextBox 17"/>
          <p:cNvSpPr txBox="1"/>
          <p:nvPr/>
        </p:nvSpPr>
        <p:spPr>
          <a:xfrm>
            <a:off x="8616520" y="6176436"/>
            <a:ext cx="3464793" cy="1835150"/>
          </a:xfrm>
          <a:prstGeom prst="rect">
            <a:avLst/>
          </a:prstGeom>
        </p:spPr>
        <p:txBody>
          <a:bodyPr lIns="0" tIns="0" rIns="0" bIns="0" rtlCol="0" anchor="t">
            <a:spAutoFit/>
          </a:bodyPr>
          <a:lstStyle/>
          <a:p>
            <a:pPr algn="ctr">
              <a:lnSpc>
                <a:spcPts val="4899"/>
              </a:lnSpc>
            </a:pPr>
            <a:r>
              <a:rPr lang="en-US" sz="3499" u="sng">
                <a:solidFill>
                  <a:srgbClr val="272727"/>
                </a:solidFill>
                <a:latin typeface="Saira ExtraCondensed Bold"/>
              </a:rPr>
              <a:t> SỰ KHÁC BIỆT GIỮA SẮP XẾP NGOẠI VÀ SẮP XẾP NỘI?</a:t>
            </a:r>
          </a:p>
        </p:txBody>
      </p:sp>
      <p:sp>
        <p:nvSpPr>
          <p:cNvPr id="18" name="TextBox 18"/>
          <p:cNvSpPr txBox="1"/>
          <p:nvPr/>
        </p:nvSpPr>
        <p:spPr>
          <a:xfrm>
            <a:off x="13332430" y="7498489"/>
            <a:ext cx="3464793" cy="1216025"/>
          </a:xfrm>
          <a:prstGeom prst="rect">
            <a:avLst/>
          </a:prstGeom>
        </p:spPr>
        <p:txBody>
          <a:bodyPr lIns="0" tIns="0" rIns="0" bIns="0" rtlCol="0" anchor="t">
            <a:spAutoFit/>
          </a:bodyPr>
          <a:lstStyle/>
          <a:p>
            <a:pPr algn="ctr">
              <a:lnSpc>
                <a:spcPts val="4899"/>
              </a:lnSpc>
            </a:pPr>
            <a:r>
              <a:rPr lang="en-US" sz="3499" u="sng">
                <a:solidFill>
                  <a:srgbClr val="272727"/>
                </a:solidFill>
                <a:latin typeface="Saira ExtraCondensed Bold"/>
              </a:rPr>
              <a:t>CÁC NGUYÊN TẮC KHI DÙNG SẮP XẾP NGOẠI</a:t>
            </a:r>
          </a:p>
        </p:txBody>
      </p:sp>
      <p:sp>
        <p:nvSpPr>
          <p:cNvPr id="19" name="Freeform 19"/>
          <p:cNvSpPr/>
          <p:nvPr/>
        </p:nvSpPr>
        <p:spPr>
          <a:xfrm>
            <a:off x="11190684" y="7998153"/>
            <a:ext cx="906991" cy="1196271"/>
          </a:xfrm>
          <a:custGeom>
            <a:avLst/>
            <a:gdLst/>
            <a:ahLst/>
            <a:cxnLst/>
            <a:rect l="l" t="t" r="r" b="b"/>
            <a:pathLst>
              <a:path w="906991" h="1196271">
                <a:moveTo>
                  <a:pt x="0" y="0"/>
                </a:moveTo>
                <a:lnTo>
                  <a:pt x="906991" y="0"/>
                </a:lnTo>
                <a:lnTo>
                  <a:pt x="906991" y="1196272"/>
                </a:lnTo>
                <a:lnTo>
                  <a:pt x="0" y="1196272"/>
                </a:lnTo>
                <a:lnTo>
                  <a:pt x="0" y="0"/>
                </a:lnTo>
                <a:close/>
              </a:path>
            </a:pathLst>
          </a:custGeom>
          <a:blipFill>
            <a:blip r:embed="rId17">
              <a:extLst>
                <a:ext uri="{96DAC541-7B7A-43D3-8B79-37D633B846F1}">
                  <asvg:svgBlip xmlns:asvg="http://schemas.microsoft.com/office/drawing/2016/SVG/main" xmlns="" r:embed="rId18"/>
                </a:ext>
              </a:extLst>
            </a:blip>
            <a:stretch>
              <a:fillRect/>
            </a:stretch>
          </a:blipFill>
        </p:spPr>
      </p:sp>
      <p:sp>
        <p:nvSpPr>
          <p:cNvPr id="20" name="Freeform 20"/>
          <p:cNvSpPr/>
          <p:nvPr/>
        </p:nvSpPr>
        <p:spPr>
          <a:xfrm>
            <a:off x="15890232" y="4956285"/>
            <a:ext cx="906991" cy="1196271"/>
          </a:xfrm>
          <a:custGeom>
            <a:avLst/>
            <a:gdLst/>
            <a:ahLst/>
            <a:cxnLst/>
            <a:rect l="l" t="t" r="r" b="b"/>
            <a:pathLst>
              <a:path w="906991" h="1196271">
                <a:moveTo>
                  <a:pt x="0" y="0"/>
                </a:moveTo>
                <a:lnTo>
                  <a:pt x="906991" y="0"/>
                </a:lnTo>
                <a:lnTo>
                  <a:pt x="906991" y="1196271"/>
                </a:lnTo>
                <a:lnTo>
                  <a:pt x="0" y="1196271"/>
                </a:lnTo>
                <a:lnTo>
                  <a:pt x="0" y="0"/>
                </a:lnTo>
                <a:close/>
              </a:path>
            </a:pathLst>
          </a:custGeom>
          <a:blipFill>
            <a:blip r:embed="rId17">
              <a:extLst>
                <a:ext uri="{96DAC541-7B7A-43D3-8B79-37D633B846F1}">
                  <asvg:svgBlip xmlns:asvg="http://schemas.microsoft.com/office/drawing/2016/SVG/main" xmlns="" r:embed="rId18"/>
                </a:ext>
              </a:extLst>
            </a:blip>
            <a:stretch>
              <a:fillRect/>
            </a:stretch>
          </a:blipFill>
        </p:spPr>
      </p:sp>
      <p:sp>
        <p:nvSpPr>
          <p:cNvPr id="21" name="Freeform 21"/>
          <p:cNvSpPr/>
          <p:nvPr/>
        </p:nvSpPr>
        <p:spPr>
          <a:xfrm>
            <a:off x="15890232" y="9258300"/>
            <a:ext cx="906991" cy="1196271"/>
          </a:xfrm>
          <a:custGeom>
            <a:avLst/>
            <a:gdLst/>
            <a:ahLst/>
            <a:cxnLst/>
            <a:rect l="l" t="t" r="r" b="b"/>
            <a:pathLst>
              <a:path w="906991" h="1196271">
                <a:moveTo>
                  <a:pt x="0" y="0"/>
                </a:moveTo>
                <a:lnTo>
                  <a:pt x="906991" y="0"/>
                </a:lnTo>
                <a:lnTo>
                  <a:pt x="906991" y="1196271"/>
                </a:lnTo>
                <a:lnTo>
                  <a:pt x="0" y="1196271"/>
                </a:lnTo>
                <a:lnTo>
                  <a:pt x="0" y="0"/>
                </a:lnTo>
                <a:close/>
              </a:path>
            </a:pathLst>
          </a:custGeom>
          <a:blipFill>
            <a:blip r:embed="rId17">
              <a:extLst>
                <a:ext uri="{96DAC541-7B7A-43D3-8B79-37D633B846F1}">
                  <asvg:svgBlip xmlns:asvg="http://schemas.microsoft.com/office/drawing/2016/SVG/main" xmlns="" r:embed="rId18"/>
                </a:ext>
              </a:extLst>
            </a:blip>
            <a:stretch>
              <a:fillRect/>
            </a:stretch>
          </a:blipFill>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489EE"/>
        </a:solidFill>
        <a:effectLst/>
      </p:bgPr>
    </p:bg>
    <p:spTree>
      <p:nvGrpSpPr>
        <p:cNvPr id="1" name=""/>
        <p:cNvGrpSpPr/>
        <p:nvPr/>
      </p:nvGrpSpPr>
      <p:grpSpPr>
        <a:xfrm>
          <a:off x="0" y="0"/>
          <a:ext cx="0" cy="0"/>
          <a:chOff x="0" y="0"/>
          <a:chExt cx="0" cy="0"/>
        </a:xfrm>
      </p:grpSpPr>
      <p:grpSp>
        <p:nvGrpSpPr>
          <p:cNvPr id="2" name="Group 2"/>
          <p:cNvGrpSpPr/>
          <p:nvPr/>
        </p:nvGrpSpPr>
        <p:grpSpPr>
          <a:xfrm>
            <a:off x="523875" y="500286"/>
            <a:ext cx="17259300" cy="9286429"/>
            <a:chOff x="0" y="0"/>
            <a:chExt cx="4545659" cy="2445808"/>
          </a:xfrm>
        </p:grpSpPr>
        <p:sp>
          <p:nvSpPr>
            <p:cNvPr id="3" name="Freeform 3"/>
            <p:cNvSpPr/>
            <p:nvPr/>
          </p:nvSpPr>
          <p:spPr>
            <a:xfrm>
              <a:off x="0" y="0"/>
              <a:ext cx="4545659" cy="2445808"/>
            </a:xfrm>
            <a:custGeom>
              <a:avLst/>
              <a:gdLst/>
              <a:ahLst/>
              <a:cxnLst/>
              <a:rect l="l" t="t" r="r" b="b"/>
              <a:pathLst>
                <a:path w="4545659" h="2445808">
                  <a:moveTo>
                    <a:pt x="0" y="0"/>
                  </a:moveTo>
                  <a:lnTo>
                    <a:pt x="4545659" y="0"/>
                  </a:lnTo>
                  <a:lnTo>
                    <a:pt x="4545659" y="2445808"/>
                  </a:lnTo>
                  <a:lnTo>
                    <a:pt x="0" y="2445808"/>
                  </a:lnTo>
                  <a:close/>
                </a:path>
              </a:pathLst>
            </a:custGeom>
            <a:solidFill>
              <a:srgbClr val="FDFCF5"/>
            </a:solidFill>
            <a:ln w="28575" cap="sq">
              <a:solidFill>
                <a:srgbClr val="272727"/>
              </a:solidFill>
              <a:prstDash val="solid"/>
              <a:miter/>
            </a:ln>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3499"/>
                </a:lnSpc>
              </a:pPr>
              <a:endParaRPr/>
            </a:p>
          </p:txBody>
        </p:sp>
      </p:grpSp>
      <p:sp>
        <p:nvSpPr>
          <p:cNvPr id="5" name="Freeform 5"/>
          <p:cNvSpPr/>
          <p:nvPr/>
        </p:nvSpPr>
        <p:spPr>
          <a:xfrm>
            <a:off x="6198948" y="6212797"/>
            <a:ext cx="6824757" cy="2776308"/>
          </a:xfrm>
          <a:custGeom>
            <a:avLst/>
            <a:gdLst/>
            <a:ahLst/>
            <a:cxnLst/>
            <a:rect l="l" t="t" r="r" b="b"/>
            <a:pathLst>
              <a:path w="6824757" h="2776308">
                <a:moveTo>
                  <a:pt x="0" y="0"/>
                </a:moveTo>
                <a:lnTo>
                  <a:pt x="6824757" y="0"/>
                </a:lnTo>
                <a:lnTo>
                  <a:pt x="6824757" y="2776308"/>
                </a:lnTo>
                <a:lnTo>
                  <a:pt x="0" y="2776308"/>
                </a:lnTo>
                <a:lnTo>
                  <a:pt x="0" y="0"/>
                </a:lnTo>
                <a:close/>
              </a:path>
            </a:pathLst>
          </a:custGeom>
          <a:blipFill>
            <a:blip r:embed="rId2"/>
            <a:stretch>
              <a:fillRect/>
            </a:stretch>
          </a:blipFill>
        </p:spPr>
      </p:sp>
      <p:sp>
        <p:nvSpPr>
          <p:cNvPr id="6" name="TextBox 6"/>
          <p:cNvSpPr txBox="1"/>
          <p:nvPr/>
        </p:nvSpPr>
        <p:spPr>
          <a:xfrm>
            <a:off x="1028700" y="1314450"/>
            <a:ext cx="13499160" cy="1228724"/>
          </a:xfrm>
          <a:prstGeom prst="rect">
            <a:avLst/>
          </a:prstGeom>
        </p:spPr>
        <p:txBody>
          <a:bodyPr lIns="0" tIns="0" rIns="0" bIns="0" rtlCol="0" anchor="t">
            <a:spAutoFit/>
          </a:bodyPr>
          <a:lstStyle/>
          <a:p>
            <a:pPr marL="0" lvl="0" indent="0" algn="l">
              <a:lnSpc>
                <a:spcPts val="8999"/>
              </a:lnSpc>
              <a:spcBef>
                <a:spcPct val="0"/>
              </a:spcBef>
            </a:pPr>
            <a:r>
              <a:rPr lang="en-US" sz="9999">
                <a:solidFill>
                  <a:srgbClr val="FFACC2"/>
                </a:solidFill>
                <a:latin typeface="Saira ExtraCondensed Medium"/>
              </a:rPr>
              <a:t>TẠI SAO LẠI CÓ SẮP XẾP NGOẠI?</a:t>
            </a:r>
          </a:p>
        </p:txBody>
      </p:sp>
      <p:sp>
        <p:nvSpPr>
          <p:cNvPr id="7" name="TextBox 7"/>
          <p:cNvSpPr txBox="1"/>
          <p:nvPr/>
        </p:nvSpPr>
        <p:spPr>
          <a:xfrm>
            <a:off x="1028700" y="2781300"/>
            <a:ext cx="15120177" cy="2362200"/>
          </a:xfrm>
          <a:prstGeom prst="rect">
            <a:avLst/>
          </a:prstGeom>
        </p:spPr>
        <p:txBody>
          <a:bodyPr lIns="0" tIns="0" rIns="0" bIns="0" rtlCol="0" anchor="t">
            <a:spAutoFit/>
          </a:bodyPr>
          <a:lstStyle/>
          <a:p>
            <a:pPr>
              <a:lnSpc>
                <a:spcPts val="6299"/>
              </a:lnSpc>
              <a:spcBef>
                <a:spcPct val="0"/>
              </a:spcBef>
            </a:pPr>
            <a:r>
              <a:rPr lang="en-US" sz="4500">
                <a:solidFill>
                  <a:srgbClr val="000000"/>
                </a:solidFill>
                <a:latin typeface="Cabin"/>
              </a:rPr>
              <a:t>Với lượng dữ liệu khổng lồ vượt qua khả năng xử lý của bộ nhớ chính của thiết bị (thường là RAM) thì chúng ta cần một phương pháp xử lý mới.</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489EE"/>
        </a:solidFill>
        <a:effectLst/>
      </p:bgPr>
    </p:bg>
    <p:spTree>
      <p:nvGrpSpPr>
        <p:cNvPr id="1" name=""/>
        <p:cNvGrpSpPr/>
        <p:nvPr/>
      </p:nvGrpSpPr>
      <p:grpSpPr>
        <a:xfrm>
          <a:off x="0" y="0"/>
          <a:ext cx="0" cy="0"/>
          <a:chOff x="0" y="0"/>
          <a:chExt cx="0" cy="0"/>
        </a:xfrm>
      </p:grpSpPr>
      <p:grpSp>
        <p:nvGrpSpPr>
          <p:cNvPr id="2" name="Group 2"/>
          <p:cNvGrpSpPr/>
          <p:nvPr/>
        </p:nvGrpSpPr>
        <p:grpSpPr>
          <a:xfrm>
            <a:off x="561975" y="500286"/>
            <a:ext cx="17259300" cy="9286429"/>
            <a:chOff x="0" y="0"/>
            <a:chExt cx="4545659" cy="2445808"/>
          </a:xfrm>
        </p:grpSpPr>
        <p:sp>
          <p:nvSpPr>
            <p:cNvPr id="3" name="Freeform 3"/>
            <p:cNvSpPr/>
            <p:nvPr/>
          </p:nvSpPr>
          <p:spPr>
            <a:xfrm>
              <a:off x="0" y="0"/>
              <a:ext cx="4545659" cy="2445808"/>
            </a:xfrm>
            <a:custGeom>
              <a:avLst/>
              <a:gdLst/>
              <a:ahLst/>
              <a:cxnLst/>
              <a:rect l="l" t="t" r="r" b="b"/>
              <a:pathLst>
                <a:path w="4545659" h="2445808">
                  <a:moveTo>
                    <a:pt x="0" y="0"/>
                  </a:moveTo>
                  <a:lnTo>
                    <a:pt x="4545659" y="0"/>
                  </a:lnTo>
                  <a:lnTo>
                    <a:pt x="4545659" y="2445808"/>
                  </a:lnTo>
                  <a:lnTo>
                    <a:pt x="0" y="2445808"/>
                  </a:lnTo>
                  <a:close/>
                </a:path>
              </a:pathLst>
            </a:custGeom>
            <a:solidFill>
              <a:srgbClr val="FDFCF5"/>
            </a:solidFill>
            <a:ln w="28575" cap="sq">
              <a:solidFill>
                <a:srgbClr val="272727"/>
              </a:solidFill>
              <a:prstDash val="solid"/>
              <a:miter/>
            </a:ln>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3499"/>
                </a:lnSpc>
              </a:pPr>
              <a:endParaRPr/>
            </a:p>
          </p:txBody>
        </p:sp>
      </p:grpSp>
      <p:sp>
        <p:nvSpPr>
          <p:cNvPr id="5" name="Freeform 5"/>
          <p:cNvSpPr/>
          <p:nvPr/>
        </p:nvSpPr>
        <p:spPr>
          <a:xfrm>
            <a:off x="3712074" y="6561644"/>
            <a:ext cx="2902140" cy="2321712"/>
          </a:xfrm>
          <a:custGeom>
            <a:avLst/>
            <a:gdLst/>
            <a:ahLst/>
            <a:cxnLst/>
            <a:rect l="l" t="t" r="r" b="b"/>
            <a:pathLst>
              <a:path w="2902140" h="2321712">
                <a:moveTo>
                  <a:pt x="0" y="0"/>
                </a:moveTo>
                <a:lnTo>
                  <a:pt x="2902141" y="0"/>
                </a:lnTo>
                <a:lnTo>
                  <a:pt x="2902141" y="2321712"/>
                </a:lnTo>
                <a:lnTo>
                  <a:pt x="0" y="2321712"/>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6" name="Freeform 6"/>
          <p:cNvSpPr/>
          <p:nvPr/>
        </p:nvSpPr>
        <p:spPr>
          <a:xfrm>
            <a:off x="9836751" y="6665254"/>
            <a:ext cx="4845713" cy="2114493"/>
          </a:xfrm>
          <a:custGeom>
            <a:avLst/>
            <a:gdLst/>
            <a:ahLst/>
            <a:cxnLst/>
            <a:rect l="l" t="t" r="r" b="b"/>
            <a:pathLst>
              <a:path w="4845713" h="2114493">
                <a:moveTo>
                  <a:pt x="0" y="0"/>
                </a:moveTo>
                <a:lnTo>
                  <a:pt x="4845713" y="0"/>
                </a:lnTo>
                <a:lnTo>
                  <a:pt x="4845713" y="2114493"/>
                </a:lnTo>
                <a:lnTo>
                  <a:pt x="0" y="2114493"/>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pic>
        <p:nvPicPr>
          <p:cNvPr id="7" name="Picture 7"/>
          <p:cNvPicPr>
            <a:picLocks noChangeAspect="1"/>
          </p:cNvPicPr>
          <p:nvPr/>
        </p:nvPicPr>
        <p:blipFill>
          <a:blip r:embed="rId6"/>
          <a:srcRect/>
          <a:stretch>
            <a:fillRect/>
          </a:stretch>
        </p:blipFill>
        <p:spPr>
          <a:xfrm>
            <a:off x="6551121" y="7148606"/>
            <a:ext cx="3285630" cy="1478534"/>
          </a:xfrm>
          <a:prstGeom prst="rect">
            <a:avLst/>
          </a:prstGeom>
        </p:spPr>
      </p:pic>
      <p:sp>
        <p:nvSpPr>
          <p:cNvPr id="8" name="TextBox 8"/>
          <p:cNvSpPr txBox="1"/>
          <p:nvPr/>
        </p:nvSpPr>
        <p:spPr>
          <a:xfrm>
            <a:off x="1109709" y="2932619"/>
            <a:ext cx="13774212" cy="3162300"/>
          </a:xfrm>
          <a:prstGeom prst="rect">
            <a:avLst/>
          </a:prstGeom>
        </p:spPr>
        <p:txBody>
          <a:bodyPr lIns="0" tIns="0" rIns="0" bIns="0" rtlCol="0" anchor="t">
            <a:spAutoFit/>
          </a:bodyPr>
          <a:lstStyle/>
          <a:p>
            <a:pPr>
              <a:lnSpc>
                <a:spcPts val="6299"/>
              </a:lnSpc>
            </a:pPr>
            <a:r>
              <a:rPr lang="en-US" sz="4500">
                <a:solidFill>
                  <a:srgbClr val="000000"/>
                </a:solidFill>
                <a:latin typeface="Cabin"/>
              </a:rPr>
              <a:t>Vì khi dữ liệu vượt quá khả năng của bộ nhớ trong, chúng ta sẽ nhờ sự hỗ trợ của bộ nhớ ngoài (ổ đĩa) để xử lý dữ liệu và giải quyết bài toán.</a:t>
            </a:r>
          </a:p>
          <a:p>
            <a:pPr>
              <a:lnSpc>
                <a:spcPts val="6299"/>
              </a:lnSpc>
              <a:spcBef>
                <a:spcPct val="0"/>
              </a:spcBef>
            </a:pPr>
            <a:endParaRPr lang="en-US" sz="4500">
              <a:solidFill>
                <a:srgbClr val="000000"/>
              </a:solidFill>
              <a:latin typeface="Cabin"/>
            </a:endParaRPr>
          </a:p>
        </p:txBody>
      </p:sp>
      <p:sp>
        <p:nvSpPr>
          <p:cNvPr id="9" name="TextBox 9"/>
          <p:cNvSpPr txBox="1"/>
          <p:nvPr/>
        </p:nvSpPr>
        <p:spPr>
          <a:xfrm>
            <a:off x="1028700" y="1314450"/>
            <a:ext cx="12513722" cy="1228724"/>
          </a:xfrm>
          <a:prstGeom prst="rect">
            <a:avLst/>
          </a:prstGeom>
        </p:spPr>
        <p:txBody>
          <a:bodyPr lIns="0" tIns="0" rIns="0" bIns="0" rtlCol="0" anchor="t">
            <a:spAutoFit/>
          </a:bodyPr>
          <a:lstStyle/>
          <a:p>
            <a:pPr marL="0" lvl="0" indent="0" algn="l">
              <a:lnSpc>
                <a:spcPts val="8999"/>
              </a:lnSpc>
              <a:spcBef>
                <a:spcPct val="0"/>
              </a:spcBef>
            </a:pPr>
            <a:r>
              <a:rPr lang="en-US" sz="9999">
                <a:solidFill>
                  <a:srgbClr val="FFACC2"/>
                </a:solidFill>
                <a:latin typeface="Saira ExtraCondensed Medium"/>
              </a:rPr>
              <a:t>TẠI SAO GỌI LÀ SẮP XẾP NGOẠI?</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DFCF5"/>
        </a:solidFill>
        <a:effectLst/>
      </p:bgPr>
    </p:bg>
    <p:spTree>
      <p:nvGrpSpPr>
        <p:cNvPr id="1" name=""/>
        <p:cNvGrpSpPr/>
        <p:nvPr/>
      </p:nvGrpSpPr>
      <p:grpSpPr>
        <a:xfrm>
          <a:off x="0" y="0"/>
          <a:ext cx="0" cy="0"/>
          <a:chOff x="0" y="0"/>
          <a:chExt cx="0" cy="0"/>
        </a:xfrm>
      </p:grpSpPr>
      <p:sp>
        <p:nvSpPr>
          <p:cNvPr id="2" name="Freeform 2"/>
          <p:cNvSpPr/>
          <p:nvPr/>
        </p:nvSpPr>
        <p:spPr>
          <a:xfrm rot="-10800000">
            <a:off x="22021" y="-334868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grpSp>
        <p:nvGrpSpPr>
          <p:cNvPr id="3" name="Group 3"/>
          <p:cNvGrpSpPr/>
          <p:nvPr/>
        </p:nvGrpSpPr>
        <p:grpSpPr>
          <a:xfrm>
            <a:off x="10172700" y="1794820"/>
            <a:ext cx="6810795" cy="5016903"/>
            <a:chOff x="0" y="0"/>
            <a:chExt cx="9081060" cy="6689205"/>
          </a:xfrm>
        </p:grpSpPr>
        <p:sp>
          <p:nvSpPr>
            <p:cNvPr id="4" name="TextBox 4"/>
            <p:cNvSpPr txBox="1"/>
            <p:nvPr/>
          </p:nvSpPr>
          <p:spPr>
            <a:xfrm>
              <a:off x="0" y="0"/>
              <a:ext cx="9081060" cy="1358900"/>
            </a:xfrm>
            <a:prstGeom prst="rect">
              <a:avLst/>
            </a:prstGeom>
          </p:spPr>
          <p:txBody>
            <a:bodyPr lIns="0" tIns="0" rIns="0" bIns="0" rtlCol="0" anchor="t">
              <a:spAutoFit/>
            </a:bodyPr>
            <a:lstStyle/>
            <a:p>
              <a:pPr marL="0" lvl="0" indent="0">
                <a:lnSpc>
                  <a:spcPts val="8039"/>
                </a:lnSpc>
                <a:spcBef>
                  <a:spcPct val="0"/>
                </a:spcBef>
              </a:pPr>
              <a:r>
                <a:rPr lang="en-US" sz="6699">
                  <a:solidFill>
                    <a:srgbClr val="FFACC2"/>
                  </a:solidFill>
                  <a:latin typeface="Saira ExtraCondensed Medium"/>
                </a:rPr>
                <a:t>MÔ TẢ THUẬT TOÁN</a:t>
              </a:r>
            </a:p>
          </p:txBody>
        </p:sp>
        <p:sp>
          <p:nvSpPr>
            <p:cNvPr id="5" name="TextBox 5"/>
            <p:cNvSpPr txBox="1"/>
            <p:nvPr/>
          </p:nvSpPr>
          <p:spPr>
            <a:xfrm>
              <a:off x="0" y="1755255"/>
              <a:ext cx="9081060" cy="4933950"/>
            </a:xfrm>
            <a:prstGeom prst="rect">
              <a:avLst/>
            </a:prstGeom>
          </p:spPr>
          <p:txBody>
            <a:bodyPr lIns="0" tIns="0" rIns="0" bIns="0" rtlCol="0" anchor="t">
              <a:spAutoFit/>
            </a:bodyPr>
            <a:lstStyle/>
            <a:p>
              <a:pPr>
                <a:lnSpc>
                  <a:spcPts val="4200"/>
                </a:lnSpc>
              </a:pPr>
              <a:r>
                <a:rPr lang="en-US" sz="3000">
                  <a:solidFill>
                    <a:srgbClr val="272727"/>
                  </a:solidFill>
                  <a:latin typeface="Muli Bold"/>
                </a:rPr>
                <a:t>Bước 1: Tạo các phần dữ liệu nhỏ vừa với khả năng xử lý của bộ nhớ chính. </a:t>
              </a:r>
            </a:p>
            <a:p>
              <a:pPr>
                <a:lnSpc>
                  <a:spcPts val="4200"/>
                </a:lnSpc>
              </a:pPr>
              <a:r>
                <a:rPr lang="en-US" sz="3000">
                  <a:solidFill>
                    <a:srgbClr val="272727"/>
                  </a:solidFill>
                  <a:latin typeface="Muli Bold"/>
                </a:rPr>
                <a:t>Bước 2: Sắp xếp từng phần một bằng thuật toán sắp xếp nội</a:t>
              </a:r>
            </a:p>
            <a:p>
              <a:pPr>
                <a:lnSpc>
                  <a:spcPts val="4200"/>
                </a:lnSpc>
              </a:pPr>
              <a:r>
                <a:rPr lang="en-US" sz="3000">
                  <a:solidFill>
                    <a:srgbClr val="272727"/>
                  </a:solidFill>
                  <a:latin typeface="Muli Bold"/>
                </a:rPr>
                <a:t>Bước 3: Trộn các file nhỏ lại với nhau thành file kết quả.</a:t>
              </a:r>
            </a:p>
            <a:p>
              <a:pPr marL="0" lvl="0" indent="0">
                <a:lnSpc>
                  <a:spcPts val="4200"/>
                </a:lnSpc>
                <a:spcBef>
                  <a:spcPct val="0"/>
                </a:spcBef>
              </a:pPr>
              <a:endParaRPr lang="en-US" sz="3000">
                <a:solidFill>
                  <a:srgbClr val="272727"/>
                </a:solidFill>
                <a:latin typeface="Muli Bold"/>
              </a:endParaRPr>
            </a:p>
          </p:txBody>
        </p:sp>
      </p:grpSp>
      <p:sp>
        <p:nvSpPr>
          <p:cNvPr id="6" name="Freeform 6"/>
          <p:cNvSpPr/>
          <p:nvPr/>
        </p:nvSpPr>
        <p:spPr>
          <a:xfrm>
            <a:off x="1443680" y="0"/>
            <a:ext cx="7905750" cy="9927312"/>
          </a:xfrm>
          <a:custGeom>
            <a:avLst/>
            <a:gdLst/>
            <a:ahLst/>
            <a:cxnLst/>
            <a:rect l="l" t="t" r="r" b="b"/>
            <a:pathLst>
              <a:path w="7905750" h="9927312">
                <a:moveTo>
                  <a:pt x="0" y="0"/>
                </a:moveTo>
                <a:lnTo>
                  <a:pt x="7905750" y="0"/>
                </a:lnTo>
                <a:lnTo>
                  <a:pt x="7905750" y="9927312"/>
                </a:lnTo>
                <a:lnTo>
                  <a:pt x="0" y="9927312"/>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7" name="Freeform 7"/>
          <p:cNvSpPr/>
          <p:nvPr/>
        </p:nvSpPr>
        <p:spPr>
          <a:xfrm rot="-539977">
            <a:off x="8249541" y="9090310"/>
            <a:ext cx="477761" cy="834186"/>
          </a:xfrm>
          <a:custGeom>
            <a:avLst/>
            <a:gdLst/>
            <a:ahLst/>
            <a:cxnLst/>
            <a:rect l="l" t="t" r="r" b="b"/>
            <a:pathLst>
              <a:path w="477761" h="834186">
                <a:moveTo>
                  <a:pt x="0" y="0"/>
                </a:moveTo>
                <a:lnTo>
                  <a:pt x="477761" y="0"/>
                </a:lnTo>
                <a:lnTo>
                  <a:pt x="477761" y="834186"/>
                </a:lnTo>
                <a:lnTo>
                  <a:pt x="0" y="834186"/>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8" name="Freeform 8"/>
          <p:cNvSpPr/>
          <p:nvPr/>
        </p:nvSpPr>
        <p:spPr>
          <a:xfrm>
            <a:off x="16503673" y="5829300"/>
            <a:ext cx="955072" cy="955072"/>
          </a:xfrm>
          <a:custGeom>
            <a:avLst/>
            <a:gdLst/>
            <a:ahLst/>
            <a:cxnLst/>
            <a:rect l="l" t="t" r="r" b="b"/>
            <a:pathLst>
              <a:path w="955072" h="955072">
                <a:moveTo>
                  <a:pt x="0" y="0"/>
                </a:moveTo>
                <a:lnTo>
                  <a:pt x="955072" y="0"/>
                </a:lnTo>
                <a:lnTo>
                  <a:pt x="955072" y="955072"/>
                </a:lnTo>
                <a:lnTo>
                  <a:pt x="0" y="955072"/>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sp>
      <p:sp>
        <p:nvSpPr>
          <p:cNvPr id="9" name="Freeform 9"/>
          <p:cNvSpPr/>
          <p:nvPr/>
        </p:nvSpPr>
        <p:spPr>
          <a:xfrm>
            <a:off x="9039225" y="2842645"/>
            <a:ext cx="620411" cy="620411"/>
          </a:xfrm>
          <a:custGeom>
            <a:avLst/>
            <a:gdLst/>
            <a:ahLst/>
            <a:cxnLst/>
            <a:rect l="l" t="t" r="r" b="b"/>
            <a:pathLst>
              <a:path w="620411" h="620411">
                <a:moveTo>
                  <a:pt x="0" y="0"/>
                </a:moveTo>
                <a:lnTo>
                  <a:pt x="620411" y="0"/>
                </a:lnTo>
                <a:lnTo>
                  <a:pt x="620411" y="620411"/>
                </a:lnTo>
                <a:lnTo>
                  <a:pt x="0" y="620411"/>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sp>
      <p:sp>
        <p:nvSpPr>
          <p:cNvPr id="10" name="Freeform 10"/>
          <p:cNvSpPr/>
          <p:nvPr/>
        </p:nvSpPr>
        <p:spPr>
          <a:xfrm>
            <a:off x="13744619" y="7493957"/>
            <a:ext cx="620411" cy="620411"/>
          </a:xfrm>
          <a:custGeom>
            <a:avLst/>
            <a:gdLst/>
            <a:ahLst/>
            <a:cxnLst/>
            <a:rect l="l" t="t" r="r" b="b"/>
            <a:pathLst>
              <a:path w="620411" h="620411">
                <a:moveTo>
                  <a:pt x="0" y="0"/>
                </a:moveTo>
                <a:lnTo>
                  <a:pt x="620411" y="0"/>
                </a:lnTo>
                <a:lnTo>
                  <a:pt x="620411" y="620411"/>
                </a:lnTo>
                <a:lnTo>
                  <a:pt x="0" y="620411"/>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sp>
      <p:sp>
        <p:nvSpPr>
          <p:cNvPr id="11" name="Freeform 11"/>
          <p:cNvSpPr/>
          <p:nvPr/>
        </p:nvSpPr>
        <p:spPr>
          <a:xfrm>
            <a:off x="16531603" y="8481479"/>
            <a:ext cx="899212" cy="899212"/>
          </a:xfrm>
          <a:custGeom>
            <a:avLst/>
            <a:gdLst/>
            <a:ahLst/>
            <a:cxnLst/>
            <a:rect l="l" t="t" r="r" b="b"/>
            <a:pathLst>
              <a:path w="899212" h="899212">
                <a:moveTo>
                  <a:pt x="0" y="0"/>
                </a:moveTo>
                <a:lnTo>
                  <a:pt x="899212" y="0"/>
                </a:lnTo>
                <a:lnTo>
                  <a:pt x="899212" y="899211"/>
                </a:lnTo>
                <a:lnTo>
                  <a:pt x="0" y="899211"/>
                </a:lnTo>
                <a:lnTo>
                  <a:pt x="0" y="0"/>
                </a:lnTo>
                <a:close/>
              </a:path>
            </a:pathLst>
          </a:custGeom>
          <a:blipFill>
            <a:blip r:embed="rId10">
              <a:extLst>
                <a:ext uri="{96DAC541-7B7A-43D3-8B79-37D633B846F1}">
                  <asvg:svgBlip xmlns:asvg="http://schemas.microsoft.com/office/drawing/2016/SVG/main" xmlns="" r:embed="rId11"/>
                </a:ext>
              </a:extLst>
            </a:blip>
            <a:stretch>
              <a:fillRect/>
            </a:stretch>
          </a:blipFill>
        </p:spPr>
      </p:sp>
      <p:sp>
        <p:nvSpPr>
          <p:cNvPr id="12" name="Freeform 12"/>
          <p:cNvSpPr/>
          <p:nvPr/>
        </p:nvSpPr>
        <p:spPr>
          <a:xfrm>
            <a:off x="16531603" y="7352270"/>
            <a:ext cx="903784" cy="903784"/>
          </a:xfrm>
          <a:custGeom>
            <a:avLst/>
            <a:gdLst/>
            <a:ahLst/>
            <a:cxnLst/>
            <a:rect l="l" t="t" r="r" b="b"/>
            <a:pathLst>
              <a:path w="903784" h="903784">
                <a:moveTo>
                  <a:pt x="0" y="0"/>
                </a:moveTo>
                <a:lnTo>
                  <a:pt x="903784" y="0"/>
                </a:lnTo>
                <a:lnTo>
                  <a:pt x="903784" y="903784"/>
                </a:lnTo>
                <a:lnTo>
                  <a:pt x="0" y="903784"/>
                </a:lnTo>
                <a:lnTo>
                  <a:pt x="0" y="0"/>
                </a:lnTo>
                <a:close/>
              </a:path>
            </a:pathLst>
          </a:custGeom>
          <a:blipFill>
            <a:blip r:embed="rId12">
              <a:extLst>
                <a:ext uri="{96DAC541-7B7A-43D3-8B79-37D633B846F1}">
                  <asvg:svgBlip xmlns:asvg="http://schemas.microsoft.com/office/drawing/2016/SVG/main" xmlns="" r:embed="rId13"/>
                </a:ext>
              </a:extLst>
            </a:blip>
            <a:stretch>
              <a:fillRect/>
            </a:stretch>
          </a:blipFill>
        </p:spPr>
      </p:sp>
      <p:sp>
        <p:nvSpPr>
          <p:cNvPr id="13" name="TextBox 13"/>
          <p:cNvSpPr txBox="1"/>
          <p:nvPr/>
        </p:nvSpPr>
        <p:spPr>
          <a:xfrm>
            <a:off x="1668224" y="799258"/>
            <a:ext cx="6939903" cy="9591675"/>
          </a:xfrm>
          <a:prstGeom prst="rect">
            <a:avLst/>
          </a:prstGeom>
        </p:spPr>
        <p:txBody>
          <a:bodyPr lIns="0" tIns="0" rIns="0" bIns="0" rtlCol="0" anchor="t">
            <a:spAutoFit/>
          </a:bodyPr>
          <a:lstStyle/>
          <a:p>
            <a:pPr algn="just">
              <a:lnSpc>
                <a:spcPts val="4200"/>
              </a:lnSpc>
            </a:pPr>
            <a:r>
              <a:rPr lang="en-US" sz="3000">
                <a:solidFill>
                  <a:srgbClr val="000000"/>
                </a:solidFill>
                <a:latin typeface="Cabin"/>
              </a:rPr>
              <a:t>Bài toán: Sắp xếp 900 MB dữ liệu với run_size của RAM là 100MB</a:t>
            </a:r>
          </a:p>
          <a:p>
            <a:pPr algn="just">
              <a:lnSpc>
                <a:spcPts val="4200"/>
              </a:lnSpc>
            </a:pPr>
            <a:r>
              <a:rPr lang="en-US" sz="3000">
                <a:solidFill>
                  <a:srgbClr val="000000"/>
                </a:solidFill>
                <a:latin typeface="Cabin"/>
              </a:rPr>
              <a:t>- Bước 1: Đọc 100MB dữ liệu vào bộ nhớ chính</a:t>
            </a:r>
          </a:p>
          <a:p>
            <a:pPr algn="just">
              <a:lnSpc>
                <a:spcPts val="4200"/>
              </a:lnSpc>
            </a:pPr>
            <a:r>
              <a:rPr lang="en-US" sz="3000">
                <a:solidFill>
                  <a:srgbClr val="000000"/>
                </a:solidFill>
                <a:latin typeface="Cabin"/>
              </a:rPr>
              <a:t>- Bước 2: Sắp xếp theo cách thông thường (có thể dùng merge sort nội hoặc quick sort nội)</a:t>
            </a:r>
          </a:p>
          <a:p>
            <a:pPr algn="just">
              <a:lnSpc>
                <a:spcPts val="4200"/>
              </a:lnSpc>
            </a:pPr>
            <a:r>
              <a:rPr lang="en-US" sz="3000">
                <a:solidFill>
                  <a:srgbClr val="000000"/>
                </a:solidFill>
                <a:latin typeface="Cabin"/>
              </a:rPr>
              <a:t>- Bước 3: Ghi dữ liệu đã sắp xếp vào bộ nhớ ngoài (gọi những phần dữ liệu đã sắp xếp đó là runs)</a:t>
            </a:r>
          </a:p>
          <a:p>
            <a:pPr algn="just">
              <a:lnSpc>
                <a:spcPts val="4200"/>
              </a:lnSpc>
            </a:pPr>
            <a:r>
              <a:rPr lang="en-US" sz="3000">
                <a:solidFill>
                  <a:srgbClr val="000000"/>
                </a:solidFill>
                <a:latin typeface="Cabin"/>
              </a:rPr>
              <a:t>Lặp lại cho đến khi hết 900MB dữ liệu, ta có được 9 runs.</a:t>
            </a:r>
          </a:p>
          <a:p>
            <a:pPr algn="just">
              <a:lnSpc>
                <a:spcPts val="4200"/>
              </a:lnSpc>
            </a:pPr>
            <a:r>
              <a:rPr lang="en-US" sz="3000">
                <a:solidFill>
                  <a:srgbClr val="000000"/>
                </a:solidFill>
                <a:latin typeface="Cabin"/>
              </a:rPr>
              <a:t>- Bước 4: Sau khicó các runs, chúng ta dùng K-way Merge Sort (cụ thể trong ví dụ là 9-ways merge sort) để trộn các runs lại thành một file kết quả.</a:t>
            </a:r>
          </a:p>
          <a:p>
            <a:pPr algn="just">
              <a:lnSpc>
                <a:spcPts val="4200"/>
              </a:lnSpc>
            </a:pPr>
            <a:endParaRPr lang="en-US" sz="3000">
              <a:solidFill>
                <a:srgbClr val="000000"/>
              </a:solidFill>
              <a:latin typeface="Cabin"/>
            </a:endParaRPr>
          </a:p>
          <a:p>
            <a:pPr algn="just">
              <a:lnSpc>
                <a:spcPts val="4200"/>
              </a:lnSpc>
              <a:spcBef>
                <a:spcPct val="0"/>
              </a:spcBef>
            </a:pPr>
            <a:endParaRPr lang="en-US" sz="3000">
              <a:solidFill>
                <a:srgbClr val="000000"/>
              </a:solidFill>
              <a:latin typeface="Cabin"/>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DFCF5"/>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6089133" y="0"/>
            <a:ext cx="12198867" cy="4090285"/>
            <a:chOff x="0" y="0"/>
            <a:chExt cx="18938240" cy="6350000"/>
          </a:xfrm>
        </p:grpSpPr>
        <p:sp>
          <p:nvSpPr>
            <p:cNvPr id="3" name="Freeform 3"/>
            <p:cNvSpPr/>
            <p:nvPr/>
          </p:nvSpPr>
          <p:spPr>
            <a:xfrm>
              <a:off x="27940" y="27940"/>
              <a:ext cx="18883630" cy="916940"/>
            </a:xfrm>
            <a:custGeom>
              <a:avLst/>
              <a:gdLst/>
              <a:ahLst/>
              <a:cxnLst/>
              <a:rect l="l" t="t" r="r" b="b"/>
              <a:pathLst>
                <a:path w="18883630" h="916940">
                  <a:moveTo>
                    <a:pt x="18883630" y="670560"/>
                  </a:moveTo>
                  <a:lnTo>
                    <a:pt x="18883630" y="916940"/>
                  </a:lnTo>
                  <a:lnTo>
                    <a:pt x="0" y="916940"/>
                  </a:lnTo>
                  <a:lnTo>
                    <a:pt x="0" y="0"/>
                  </a:lnTo>
                  <a:lnTo>
                    <a:pt x="18883630" y="0"/>
                  </a:lnTo>
                  <a:lnTo>
                    <a:pt x="18883630" y="271780"/>
                  </a:lnTo>
                  <a:moveTo>
                    <a:pt x="18883630" y="271780"/>
                  </a:moveTo>
                  <a:lnTo>
                    <a:pt x="18883630" y="670560"/>
                  </a:lnTo>
                </a:path>
              </a:pathLst>
            </a:custGeom>
            <a:solidFill>
              <a:srgbClr val="FFACC2"/>
            </a:solidFill>
          </p:spPr>
        </p:sp>
        <p:sp>
          <p:nvSpPr>
            <p:cNvPr id="4" name="Freeform 4"/>
            <p:cNvSpPr/>
            <p:nvPr/>
          </p:nvSpPr>
          <p:spPr>
            <a:xfrm>
              <a:off x="27940" y="944880"/>
              <a:ext cx="18883630" cy="5377180"/>
            </a:xfrm>
            <a:custGeom>
              <a:avLst/>
              <a:gdLst/>
              <a:ahLst/>
              <a:cxnLst/>
              <a:rect l="l" t="t" r="r" b="b"/>
              <a:pathLst>
                <a:path w="18883630" h="5377180">
                  <a:moveTo>
                    <a:pt x="18883630" y="1172210"/>
                  </a:moveTo>
                  <a:lnTo>
                    <a:pt x="18883630" y="5377180"/>
                  </a:lnTo>
                  <a:lnTo>
                    <a:pt x="10957560" y="5377180"/>
                  </a:lnTo>
                  <a:moveTo>
                    <a:pt x="10957560" y="5377180"/>
                  </a:moveTo>
                  <a:lnTo>
                    <a:pt x="0" y="5377180"/>
                  </a:lnTo>
                  <a:lnTo>
                    <a:pt x="0" y="0"/>
                  </a:lnTo>
                  <a:lnTo>
                    <a:pt x="18883630" y="0"/>
                  </a:lnTo>
                  <a:lnTo>
                    <a:pt x="18883630" y="1172210"/>
                  </a:lnTo>
                </a:path>
              </a:pathLst>
            </a:custGeom>
            <a:blipFill>
              <a:blip r:embed="rId2"/>
              <a:stretch>
                <a:fillRect t="-213550" b="-213550"/>
              </a:stretch>
            </a:blipFill>
          </p:spPr>
        </p:sp>
        <p:sp>
          <p:nvSpPr>
            <p:cNvPr id="5" name="Freeform 5"/>
            <p:cNvSpPr/>
            <p:nvPr/>
          </p:nvSpPr>
          <p:spPr>
            <a:xfrm>
              <a:off x="317500" y="299720"/>
              <a:ext cx="1515110" cy="369570"/>
            </a:xfrm>
            <a:custGeom>
              <a:avLst/>
              <a:gdLst/>
              <a:ahLst/>
              <a:cxnLst/>
              <a:rect l="l" t="t" r="r" b="b"/>
              <a:pathLst>
                <a:path w="1515110" h="369570">
                  <a:moveTo>
                    <a:pt x="368300" y="185420"/>
                  </a:moveTo>
                  <a:cubicBezTo>
                    <a:pt x="368300" y="287020"/>
                    <a:pt x="285750" y="369570"/>
                    <a:pt x="184150" y="369570"/>
                  </a:cubicBezTo>
                  <a:cubicBezTo>
                    <a:pt x="82550" y="369570"/>
                    <a:pt x="0" y="287020"/>
                    <a:pt x="0" y="185420"/>
                  </a:cubicBezTo>
                  <a:cubicBezTo>
                    <a:pt x="0" y="83820"/>
                    <a:pt x="82550" y="1270"/>
                    <a:pt x="184150" y="1270"/>
                  </a:cubicBezTo>
                  <a:cubicBezTo>
                    <a:pt x="285750" y="1270"/>
                    <a:pt x="368300" y="82550"/>
                    <a:pt x="368300" y="185420"/>
                  </a:cubicBezTo>
                  <a:close/>
                  <a:moveTo>
                    <a:pt x="756920" y="0"/>
                  </a:moveTo>
                  <a:cubicBezTo>
                    <a:pt x="655320" y="0"/>
                    <a:pt x="572770" y="82550"/>
                    <a:pt x="572770" y="184150"/>
                  </a:cubicBezTo>
                  <a:cubicBezTo>
                    <a:pt x="572770" y="285750"/>
                    <a:pt x="655320" y="368300"/>
                    <a:pt x="756920" y="368300"/>
                  </a:cubicBezTo>
                  <a:cubicBezTo>
                    <a:pt x="858520" y="368300"/>
                    <a:pt x="941070" y="285750"/>
                    <a:pt x="941070" y="184150"/>
                  </a:cubicBezTo>
                  <a:cubicBezTo>
                    <a:pt x="941070" y="82550"/>
                    <a:pt x="858520" y="0"/>
                    <a:pt x="756920" y="0"/>
                  </a:cubicBezTo>
                  <a:close/>
                  <a:moveTo>
                    <a:pt x="1330960" y="0"/>
                  </a:moveTo>
                  <a:cubicBezTo>
                    <a:pt x="1229360" y="0"/>
                    <a:pt x="1146810" y="82550"/>
                    <a:pt x="1146810" y="184150"/>
                  </a:cubicBezTo>
                  <a:cubicBezTo>
                    <a:pt x="1146810" y="285750"/>
                    <a:pt x="1229360" y="368300"/>
                    <a:pt x="1330960" y="368300"/>
                  </a:cubicBezTo>
                  <a:cubicBezTo>
                    <a:pt x="1432560" y="368300"/>
                    <a:pt x="1515110" y="285750"/>
                    <a:pt x="1515110" y="184150"/>
                  </a:cubicBezTo>
                  <a:cubicBezTo>
                    <a:pt x="1515110" y="82550"/>
                    <a:pt x="1432560" y="0"/>
                    <a:pt x="1330960" y="0"/>
                  </a:cubicBezTo>
                  <a:close/>
                </a:path>
              </a:pathLst>
            </a:custGeom>
            <a:solidFill>
              <a:srgbClr val="C785DB"/>
            </a:solidFill>
          </p:spPr>
        </p:sp>
        <p:sp>
          <p:nvSpPr>
            <p:cNvPr id="6" name="Freeform 6"/>
            <p:cNvSpPr/>
            <p:nvPr/>
          </p:nvSpPr>
          <p:spPr>
            <a:xfrm>
              <a:off x="0" y="0"/>
              <a:ext cx="18939509" cy="6350000"/>
            </a:xfrm>
            <a:custGeom>
              <a:avLst/>
              <a:gdLst/>
              <a:ahLst/>
              <a:cxnLst/>
              <a:rect l="l" t="t" r="r" b="b"/>
              <a:pathLst>
                <a:path w="18939509" h="6350000">
                  <a:moveTo>
                    <a:pt x="18911570" y="6350000"/>
                  </a:moveTo>
                  <a:lnTo>
                    <a:pt x="27940" y="6350000"/>
                  </a:lnTo>
                  <a:cubicBezTo>
                    <a:pt x="12700" y="6350000"/>
                    <a:pt x="0" y="6337300"/>
                    <a:pt x="0" y="6322060"/>
                  </a:cubicBezTo>
                  <a:lnTo>
                    <a:pt x="0" y="27940"/>
                  </a:lnTo>
                  <a:cubicBezTo>
                    <a:pt x="0" y="12700"/>
                    <a:pt x="12700" y="0"/>
                    <a:pt x="27940" y="0"/>
                  </a:cubicBezTo>
                  <a:lnTo>
                    <a:pt x="18911570" y="0"/>
                  </a:lnTo>
                  <a:cubicBezTo>
                    <a:pt x="18926809" y="0"/>
                    <a:pt x="18939509" y="12700"/>
                    <a:pt x="18939509" y="27940"/>
                  </a:cubicBezTo>
                  <a:lnTo>
                    <a:pt x="18939509" y="6322060"/>
                  </a:lnTo>
                  <a:cubicBezTo>
                    <a:pt x="18938239" y="6337300"/>
                    <a:pt x="18926811" y="6350000"/>
                    <a:pt x="18911570" y="6350000"/>
                  </a:cubicBezTo>
                  <a:close/>
                  <a:moveTo>
                    <a:pt x="55880" y="6294120"/>
                  </a:moveTo>
                  <a:lnTo>
                    <a:pt x="18883630" y="6294120"/>
                  </a:lnTo>
                  <a:lnTo>
                    <a:pt x="18883630" y="55880"/>
                  </a:lnTo>
                  <a:lnTo>
                    <a:pt x="55880" y="55880"/>
                  </a:lnTo>
                  <a:lnTo>
                    <a:pt x="55880" y="6294120"/>
                  </a:lnTo>
                  <a:close/>
                  <a:moveTo>
                    <a:pt x="18911570" y="972820"/>
                  </a:moveTo>
                  <a:lnTo>
                    <a:pt x="27940" y="972820"/>
                  </a:lnTo>
                  <a:cubicBezTo>
                    <a:pt x="12700" y="972820"/>
                    <a:pt x="0" y="960120"/>
                    <a:pt x="0" y="944880"/>
                  </a:cubicBezTo>
                  <a:lnTo>
                    <a:pt x="0" y="27940"/>
                  </a:lnTo>
                  <a:cubicBezTo>
                    <a:pt x="0" y="12700"/>
                    <a:pt x="12700" y="0"/>
                    <a:pt x="27940" y="0"/>
                  </a:cubicBezTo>
                  <a:lnTo>
                    <a:pt x="18911570" y="0"/>
                  </a:lnTo>
                  <a:cubicBezTo>
                    <a:pt x="18926809" y="0"/>
                    <a:pt x="18939509" y="12700"/>
                    <a:pt x="18939509" y="27940"/>
                  </a:cubicBezTo>
                  <a:lnTo>
                    <a:pt x="18939509" y="944880"/>
                  </a:lnTo>
                  <a:cubicBezTo>
                    <a:pt x="18938239" y="960120"/>
                    <a:pt x="18926811" y="972820"/>
                    <a:pt x="18911570" y="972820"/>
                  </a:cubicBezTo>
                  <a:close/>
                  <a:moveTo>
                    <a:pt x="55880" y="916940"/>
                  </a:moveTo>
                  <a:lnTo>
                    <a:pt x="18883630" y="916940"/>
                  </a:lnTo>
                  <a:lnTo>
                    <a:pt x="18883630" y="55880"/>
                  </a:lnTo>
                  <a:lnTo>
                    <a:pt x="55880" y="55880"/>
                  </a:lnTo>
                  <a:lnTo>
                    <a:pt x="55880" y="916940"/>
                  </a:lnTo>
                  <a:close/>
                  <a:moveTo>
                    <a:pt x="501650" y="695960"/>
                  </a:moveTo>
                  <a:cubicBezTo>
                    <a:pt x="384810" y="695960"/>
                    <a:pt x="289560" y="600710"/>
                    <a:pt x="289560" y="483870"/>
                  </a:cubicBezTo>
                  <a:cubicBezTo>
                    <a:pt x="289560" y="367030"/>
                    <a:pt x="384810" y="271780"/>
                    <a:pt x="501650" y="271780"/>
                  </a:cubicBezTo>
                  <a:cubicBezTo>
                    <a:pt x="618490" y="271780"/>
                    <a:pt x="713740" y="367030"/>
                    <a:pt x="713740" y="483870"/>
                  </a:cubicBezTo>
                  <a:cubicBezTo>
                    <a:pt x="713740" y="600710"/>
                    <a:pt x="618490" y="695960"/>
                    <a:pt x="501650" y="695960"/>
                  </a:cubicBezTo>
                  <a:close/>
                  <a:moveTo>
                    <a:pt x="501650" y="327660"/>
                  </a:moveTo>
                  <a:cubicBezTo>
                    <a:pt x="415290" y="327660"/>
                    <a:pt x="345440" y="397510"/>
                    <a:pt x="345440" y="483870"/>
                  </a:cubicBezTo>
                  <a:cubicBezTo>
                    <a:pt x="345440" y="570230"/>
                    <a:pt x="415290" y="640080"/>
                    <a:pt x="501650" y="640080"/>
                  </a:cubicBezTo>
                  <a:cubicBezTo>
                    <a:pt x="588010" y="640080"/>
                    <a:pt x="657860" y="570230"/>
                    <a:pt x="657860" y="483870"/>
                  </a:cubicBezTo>
                  <a:cubicBezTo>
                    <a:pt x="657860" y="397510"/>
                    <a:pt x="588010" y="327660"/>
                    <a:pt x="501650" y="327660"/>
                  </a:cubicBezTo>
                  <a:close/>
                  <a:moveTo>
                    <a:pt x="1074420" y="695960"/>
                  </a:moveTo>
                  <a:cubicBezTo>
                    <a:pt x="957580" y="695960"/>
                    <a:pt x="862330" y="600710"/>
                    <a:pt x="862330" y="483870"/>
                  </a:cubicBezTo>
                  <a:cubicBezTo>
                    <a:pt x="862330" y="367030"/>
                    <a:pt x="957580" y="271780"/>
                    <a:pt x="1074420" y="271780"/>
                  </a:cubicBezTo>
                  <a:cubicBezTo>
                    <a:pt x="1191260" y="271780"/>
                    <a:pt x="1286510" y="367030"/>
                    <a:pt x="1286510" y="483870"/>
                  </a:cubicBezTo>
                  <a:cubicBezTo>
                    <a:pt x="1286510" y="600710"/>
                    <a:pt x="1191260" y="695960"/>
                    <a:pt x="1074420" y="695960"/>
                  </a:cubicBezTo>
                  <a:close/>
                  <a:moveTo>
                    <a:pt x="1074420" y="327660"/>
                  </a:moveTo>
                  <a:cubicBezTo>
                    <a:pt x="988060" y="327660"/>
                    <a:pt x="918210" y="397510"/>
                    <a:pt x="918210" y="483870"/>
                  </a:cubicBezTo>
                  <a:cubicBezTo>
                    <a:pt x="918210" y="570230"/>
                    <a:pt x="988060" y="640080"/>
                    <a:pt x="1074420" y="640080"/>
                  </a:cubicBezTo>
                  <a:cubicBezTo>
                    <a:pt x="1160780" y="640080"/>
                    <a:pt x="1230630" y="570230"/>
                    <a:pt x="1230630" y="483870"/>
                  </a:cubicBezTo>
                  <a:cubicBezTo>
                    <a:pt x="1230630" y="397510"/>
                    <a:pt x="1160780" y="327660"/>
                    <a:pt x="1074420" y="327660"/>
                  </a:cubicBezTo>
                  <a:close/>
                  <a:moveTo>
                    <a:pt x="1648460" y="695960"/>
                  </a:moveTo>
                  <a:cubicBezTo>
                    <a:pt x="1531620" y="695960"/>
                    <a:pt x="1436370" y="600710"/>
                    <a:pt x="1436370" y="483870"/>
                  </a:cubicBezTo>
                  <a:cubicBezTo>
                    <a:pt x="1436370" y="367030"/>
                    <a:pt x="1531620" y="271780"/>
                    <a:pt x="1648460" y="271780"/>
                  </a:cubicBezTo>
                  <a:cubicBezTo>
                    <a:pt x="1765300" y="271780"/>
                    <a:pt x="1860550" y="367030"/>
                    <a:pt x="1860550" y="483870"/>
                  </a:cubicBezTo>
                  <a:cubicBezTo>
                    <a:pt x="1860550" y="600710"/>
                    <a:pt x="1765300" y="695960"/>
                    <a:pt x="1648460" y="695960"/>
                  </a:cubicBezTo>
                  <a:close/>
                  <a:moveTo>
                    <a:pt x="1648460" y="327660"/>
                  </a:moveTo>
                  <a:cubicBezTo>
                    <a:pt x="1562100" y="327660"/>
                    <a:pt x="1492250" y="397510"/>
                    <a:pt x="1492250" y="483870"/>
                  </a:cubicBezTo>
                  <a:cubicBezTo>
                    <a:pt x="1492250" y="570230"/>
                    <a:pt x="1562100" y="640080"/>
                    <a:pt x="1648460" y="640080"/>
                  </a:cubicBezTo>
                  <a:cubicBezTo>
                    <a:pt x="1734820" y="640080"/>
                    <a:pt x="1804670" y="570230"/>
                    <a:pt x="1804670" y="483870"/>
                  </a:cubicBezTo>
                  <a:cubicBezTo>
                    <a:pt x="1804670" y="397510"/>
                    <a:pt x="1733550" y="327660"/>
                    <a:pt x="1648460" y="327660"/>
                  </a:cubicBezTo>
                  <a:close/>
                  <a:moveTo>
                    <a:pt x="18501361" y="670560"/>
                  </a:moveTo>
                  <a:lnTo>
                    <a:pt x="18501361" y="302260"/>
                  </a:lnTo>
                  <a:cubicBezTo>
                    <a:pt x="18501361" y="287020"/>
                    <a:pt x="18488661" y="274320"/>
                    <a:pt x="18473421" y="274320"/>
                  </a:cubicBezTo>
                  <a:cubicBezTo>
                    <a:pt x="18458182" y="274320"/>
                    <a:pt x="18445482" y="287020"/>
                    <a:pt x="18445482" y="302260"/>
                  </a:cubicBezTo>
                  <a:lnTo>
                    <a:pt x="18445482" y="670560"/>
                  </a:lnTo>
                  <a:cubicBezTo>
                    <a:pt x="18445482" y="685800"/>
                    <a:pt x="18458182" y="698500"/>
                    <a:pt x="18473421" y="698500"/>
                  </a:cubicBezTo>
                  <a:cubicBezTo>
                    <a:pt x="18488661" y="698500"/>
                    <a:pt x="18501361" y="685800"/>
                    <a:pt x="18501361" y="670560"/>
                  </a:cubicBezTo>
                  <a:close/>
                  <a:moveTo>
                    <a:pt x="18685511" y="488950"/>
                  </a:moveTo>
                  <a:cubicBezTo>
                    <a:pt x="18685511" y="473710"/>
                    <a:pt x="18672811" y="461010"/>
                    <a:pt x="18657571" y="461010"/>
                  </a:cubicBezTo>
                  <a:lnTo>
                    <a:pt x="18289271" y="458470"/>
                  </a:lnTo>
                  <a:cubicBezTo>
                    <a:pt x="18275302" y="457200"/>
                    <a:pt x="18261332" y="471170"/>
                    <a:pt x="18261332" y="486410"/>
                  </a:cubicBezTo>
                  <a:cubicBezTo>
                    <a:pt x="18261332" y="501650"/>
                    <a:pt x="18274032" y="514350"/>
                    <a:pt x="18289271" y="514350"/>
                  </a:cubicBezTo>
                  <a:lnTo>
                    <a:pt x="18657571" y="516890"/>
                  </a:lnTo>
                  <a:lnTo>
                    <a:pt x="18657571" y="516890"/>
                  </a:lnTo>
                  <a:cubicBezTo>
                    <a:pt x="18672811" y="516890"/>
                    <a:pt x="18685511" y="504190"/>
                    <a:pt x="18685511" y="488950"/>
                  </a:cubicBezTo>
                  <a:close/>
                </a:path>
              </a:pathLst>
            </a:custGeom>
            <a:solidFill>
              <a:srgbClr val="272727"/>
            </a:solidFill>
          </p:spPr>
        </p:sp>
      </p:grpSp>
      <p:sp>
        <p:nvSpPr>
          <p:cNvPr id="7" name="Freeform 7"/>
          <p:cNvSpPr/>
          <p:nvPr/>
        </p:nvSpPr>
        <p:spPr>
          <a:xfrm>
            <a:off x="-2355573" y="4029284"/>
            <a:ext cx="11705343" cy="8704519"/>
          </a:xfrm>
          <a:custGeom>
            <a:avLst/>
            <a:gdLst/>
            <a:ahLst/>
            <a:cxnLst/>
            <a:rect l="l" t="t" r="r" b="b"/>
            <a:pathLst>
              <a:path w="11705343" h="8704519">
                <a:moveTo>
                  <a:pt x="0" y="0"/>
                </a:moveTo>
                <a:lnTo>
                  <a:pt x="11705343" y="0"/>
                </a:lnTo>
                <a:lnTo>
                  <a:pt x="11705343" y="8704519"/>
                </a:lnTo>
                <a:lnTo>
                  <a:pt x="0" y="8704519"/>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8" name="Freeform 8"/>
          <p:cNvSpPr/>
          <p:nvPr/>
        </p:nvSpPr>
        <p:spPr>
          <a:xfrm>
            <a:off x="5612990" y="5143500"/>
            <a:ext cx="9144000" cy="5143500"/>
          </a:xfrm>
          <a:custGeom>
            <a:avLst/>
            <a:gdLst/>
            <a:ahLst/>
            <a:cxnLst/>
            <a:rect l="l" t="t" r="r" b="b"/>
            <a:pathLst>
              <a:path w="9144000" h="5143500">
                <a:moveTo>
                  <a:pt x="0" y="0"/>
                </a:moveTo>
                <a:lnTo>
                  <a:pt x="9144000" y="0"/>
                </a:lnTo>
                <a:lnTo>
                  <a:pt x="9144000" y="5143500"/>
                </a:lnTo>
                <a:lnTo>
                  <a:pt x="0" y="5143500"/>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9" name="Freeform 9"/>
          <p:cNvSpPr/>
          <p:nvPr/>
        </p:nvSpPr>
        <p:spPr>
          <a:xfrm>
            <a:off x="11958893" y="3910268"/>
            <a:ext cx="6376732" cy="6376732"/>
          </a:xfrm>
          <a:custGeom>
            <a:avLst/>
            <a:gdLst/>
            <a:ahLst/>
            <a:cxnLst/>
            <a:rect l="l" t="t" r="r" b="b"/>
            <a:pathLst>
              <a:path w="6376732" h="6376732">
                <a:moveTo>
                  <a:pt x="0" y="0"/>
                </a:moveTo>
                <a:lnTo>
                  <a:pt x="6376732" y="0"/>
                </a:lnTo>
                <a:lnTo>
                  <a:pt x="6376732" y="6376732"/>
                </a:lnTo>
                <a:lnTo>
                  <a:pt x="0" y="6376732"/>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p:spPr>
      </p:sp>
      <p:sp>
        <p:nvSpPr>
          <p:cNvPr id="10" name="Freeform 10"/>
          <p:cNvSpPr/>
          <p:nvPr/>
        </p:nvSpPr>
        <p:spPr>
          <a:xfrm>
            <a:off x="3548802" y="-2945097"/>
            <a:ext cx="8687389" cy="6460259"/>
          </a:xfrm>
          <a:custGeom>
            <a:avLst/>
            <a:gdLst/>
            <a:ahLst/>
            <a:cxnLst/>
            <a:rect l="l" t="t" r="r" b="b"/>
            <a:pathLst>
              <a:path w="8687389" h="6460259">
                <a:moveTo>
                  <a:pt x="0" y="0"/>
                </a:moveTo>
                <a:lnTo>
                  <a:pt x="8687390" y="0"/>
                </a:lnTo>
                <a:lnTo>
                  <a:pt x="8687390" y="6460258"/>
                </a:lnTo>
                <a:lnTo>
                  <a:pt x="0" y="6460258"/>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11" name="Freeform 11"/>
          <p:cNvSpPr/>
          <p:nvPr/>
        </p:nvSpPr>
        <p:spPr>
          <a:xfrm>
            <a:off x="-239973" y="-354817"/>
            <a:ext cx="6376732" cy="6376732"/>
          </a:xfrm>
          <a:custGeom>
            <a:avLst/>
            <a:gdLst/>
            <a:ahLst/>
            <a:cxnLst/>
            <a:rect l="l" t="t" r="r" b="b"/>
            <a:pathLst>
              <a:path w="6376732" h="6376732">
                <a:moveTo>
                  <a:pt x="0" y="0"/>
                </a:moveTo>
                <a:lnTo>
                  <a:pt x="6376731" y="0"/>
                </a:lnTo>
                <a:lnTo>
                  <a:pt x="6376731" y="6376732"/>
                </a:lnTo>
                <a:lnTo>
                  <a:pt x="0" y="6376732"/>
                </a:lnTo>
                <a:lnTo>
                  <a:pt x="0" y="0"/>
                </a:lnTo>
                <a:close/>
              </a:path>
            </a:pathLst>
          </a:custGeom>
          <a:blipFill>
            <a:blip r:embed="rId9">
              <a:extLst>
                <a:ext uri="{96DAC541-7B7A-43D3-8B79-37D633B846F1}">
                  <asvg:svgBlip xmlns:asvg="http://schemas.microsoft.com/office/drawing/2016/SVG/main" xmlns="" r:embed="rId10"/>
                </a:ext>
              </a:extLst>
            </a:blip>
            <a:stretch>
              <a:fillRect/>
            </a:stretch>
          </a:blipFill>
        </p:spPr>
      </p:sp>
      <p:grpSp>
        <p:nvGrpSpPr>
          <p:cNvPr id="12" name="Group 12"/>
          <p:cNvGrpSpPr/>
          <p:nvPr/>
        </p:nvGrpSpPr>
        <p:grpSpPr>
          <a:xfrm>
            <a:off x="523081" y="502355"/>
            <a:ext cx="17105998" cy="9209160"/>
            <a:chOff x="0" y="0"/>
            <a:chExt cx="22807997" cy="12278879"/>
          </a:xfrm>
        </p:grpSpPr>
        <p:grpSp>
          <p:nvGrpSpPr>
            <p:cNvPr id="13" name="Group 13"/>
            <p:cNvGrpSpPr/>
            <p:nvPr/>
          </p:nvGrpSpPr>
          <p:grpSpPr>
            <a:xfrm>
              <a:off x="0" y="97897"/>
              <a:ext cx="22807997" cy="12180982"/>
              <a:chOff x="0" y="0"/>
              <a:chExt cx="3397006" cy="1814226"/>
            </a:xfrm>
          </p:grpSpPr>
          <p:sp>
            <p:nvSpPr>
              <p:cNvPr id="14" name="Freeform 14"/>
              <p:cNvSpPr/>
              <p:nvPr/>
            </p:nvSpPr>
            <p:spPr>
              <a:xfrm>
                <a:off x="0" y="0"/>
                <a:ext cx="3397006" cy="1814226"/>
              </a:xfrm>
              <a:custGeom>
                <a:avLst/>
                <a:gdLst/>
                <a:ahLst/>
                <a:cxnLst/>
                <a:rect l="l" t="t" r="r" b="b"/>
                <a:pathLst>
                  <a:path w="3397006" h="1814226">
                    <a:moveTo>
                      <a:pt x="0" y="0"/>
                    </a:moveTo>
                    <a:lnTo>
                      <a:pt x="3397006" y="0"/>
                    </a:lnTo>
                    <a:lnTo>
                      <a:pt x="3397006" y="1814226"/>
                    </a:lnTo>
                    <a:lnTo>
                      <a:pt x="0" y="1814226"/>
                    </a:lnTo>
                    <a:close/>
                  </a:path>
                </a:pathLst>
              </a:custGeom>
              <a:solidFill>
                <a:srgbClr val="FDFCF5"/>
              </a:solidFill>
              <a:ln w="28575" cap="sq">
                <a:solidFill>
                  <a:srgbClr val="272727"/>
                </a:solidFill>
                <a:prstDash val="solid"/>
                <a:miter/>
              </a:ln>
            </p:spPr>
          </p:sp>
          <p:sp>
            <p:nvSpPr>
              <p:cNvPr id="15" name="TextBox 15"/>
              <p:cNvSpPr txBox="1"/>
              <p:nvPr/>
            </p:nvSpPr>
            <p:spPr>
              <a:xfrm>
                <a:off x="0" y="-28575"/>
                <a:ext cx="812800" cy="841375"/>
              </a:xfrm>
              <a:prstGeom prst="rect">
                <a:avLst/>
              </a:prstGeom>
            </p:spPr>
            <p:txBody>
              <a:bodyPr lIns="50800" tIns="50800" rIns="50800" bIns="50800" rtlCol="0" anchor="ctr"/>
              <a:lstStyle/>
              <a:p>
                <a:pPr algn="ctr">
                  <a:lnSpc>
                    <a:spcPts val="2100"/>
                  </a:lnSpc>
                </a:pPr>
                <a:endParaRPr/>
              </a:p>
            </p:txBody>
          </p:sp>
        </p:grpSp>
        <p:grpSp>
          <p:nvGrpSpPr>
            <p:cNvPr id="16" name="Group 16"/>
            <p:cNvGrpSpPr/>
            <p:nvPr/>
          </p:nvGrpSpPr>
          <p:grpSpPr>
            <a:xfrm>
              <a:off x="0" y="0"/>
              <a:ext cx="22807997" cy="1150207"/>
              <a:chOff x="0" y="0"/>
              <a:chExt cx="3397006" cy="171311"/>
            </a:xfrm>
          </p:grpSpPr>
          <p:sp>
            <p:nvSpPr>
              <p:cNvPr id="17" name="Freeform 17"/>
              <p:cNvSpPr/>
              <p:nvPr/>
            </p:nvSpPr>
            <p:spPr>
              <a:xfrm>
                <a:off x="0" y="0"/>
                <a:ext cx="3397006" cy="171311"/>
              </a:xfrm>
              <a:custGeom>
                <a:avLst/>
                <a:gdLst/>
                <a:ahLst/>
                <a:cxnLst/>
                <a:rect l="l" t="t" r="r" b="b"/>
                <a:pathLst>
                  <a:path w="3397006" h="171311">
                    <a:moveTo>
                      <a:pt x="0" y="0"/>
                    </a:moveTo>
                    <a:lnTo>
                      <a:pt x="3397006" y="0"/>
                    </a:lnTo>
                    <a:lnTo>
                      <a:pt x="3397006" y="171311"/>
                    </a:lnTo>
                    <a:lnTo>
                      <a:pt x="0" y="171311"/>
                    </a:lnTo>
                    <a:close/>
                  </a:path>
                </a:pathLst>
              </a:custGeom>
              <a:solidFill>
                <a:srgbClr val="1489EE"/>
              </a:solidFill>
              <a:ln w="28575" cap="sq">
                <a:solidFill>
                  <a:srgbClr val="272727"/>
                </a:solidFill>
                <a:prstDash val="solid"/>
                <a:miter/>
              </a:ln>
            </p:spPr>
          </p:sp>
          <p:sp>
            <p:nvSpPr>
              <p:cNvPr id="18" name="TextBox 18"/>
              <p:cNvSpPr txBox="1"/>
              <p:nvPr/>
            </p:nvSpPr>
            <p:spPr>
              <a:xfrm>
                <a:off x="0" y="-28575"/>
                <a:ext cx="812800" cy="841375"/>
              </a:xfrm>
              <a:prstGeom prst="rect">
                <a:avLst/>
              </a:prstGeom>
            </p:spPr>
            <p:txBody>
              <a:bodyPr lIns="50800" tIns="50800" rIns="50800" bIns="50800" rtlCol="0" anchor="ctr"/>
              <a:lstStyle/>
              <a:p>
                <a:pPr algn="ctr">
                  <a:lnSpc>
                    <a:spcPts val="2100"/>
                  </a:lnSpc>
                </a:pPr>
                <a:endParaRPr/>
              </a:p>
            </p:txBody>
          </p:sp>
        </p:grpSp>
        <p:sp>
          <p:nvSpPr>
            <p:cNvPr id="19" name="Freeform 19"/>
            <p:cNvSpPr/>
            <p:nvPr/>
          </p:nvSpPr>
          <p:spPr>
            <a:xfrm>
              <a:off x="659866" y="326264"/>
              <a:ext cx="497679" cy="497679"/>
            </a:xfrm>
            <a:custGeom>
              <a:avLst/>
              <a:gdLst/>
              <a:ahLst/>
              <a:cxnLst/>
              <a:rect l="l" t="t" r="r" b="b"/>
              <a:pathLst>
                <a:path w="497679" h="497679">
                  <a:moveTo>
                    <a:pt x="0" y="0"/>
                  </a:moveTo>
                  <a:lnTo>
                    <a:pt x="497679" y="0"/>
                  </a:lnTo>
                  <a:lnTo>
                    <a:pt x="497679" y="497679"/>
                  </a:lnTo>
                  <a:lnTo>
                    <a:pt x="0" y="497679"/>
                  </a:lnTo>
                  <a:lnTo>
                    <a:pt x="0" y="0"/>
                  </a:lnTo>
                  <a:close/>
                </a:path>
              </a:pathLst>
            </a:custGeom>
            <a:blipFill>
              <a:blip r:embed="rId11">
                <a:extLst>
                  <a:ext uri="{96DAC541-7B7A-43D3-8B79-37D633B846F1}">
                    <asvg:svgBlip xmlns:asvg="http://schemas.microsoft.com/office/drawing/2016/SVG/main" xmlns="" r:embed="rId12"/>
                  </a:ext>
                </a:extLst>
              </a:blip>
              <a:stretch>
                <a:fillRect/>
              </a:stretch>
            </a:blipFill>
          </p:spPr>
        </p:sp>
      </p:grpSp>
      <p:sp>
        <p:nvSpPr>
          <p:cNvPr id="20" name="Freeform 20"/>
          <p:cNvSpPr/>
          <p:nvPr/>
        </p:nvSpPr>
        <p:spPr>
          <a:xfrm>
            <a:off x="16240703" y="6142123"/>
            <a:ext cx="903784" cy="903784"/>
          </a:xfrm>
          <a:custGeom>
            <a:avLst/>
            <a:gdLst/>
            <a:ahLst/>
            <a:cxnLst/>
            <a:rect l="l" t="t" r="r" b="b"/>
            <a:pathLst>
              <a:path w="903784" h="903784">
                <a:moveTo>
                  <a:pt x="0" y="0"/>
                </a:moveTo>
                <a:lnTo>
                  <a:pt x="903784" y="0"/>
                </a:lnTo>
                <a:lnTo>
                  <a:pt x="903784" y="903784"/>
                </a:lnTo>
                <a:lnTo>
                  <a:pt x="0" y="903784"/>
                </a:lnTo>
                <a:lnTo>
                  <a:pt x="0" y="0"/>
                </a:lnTo>
                <a:close/>
              </a:path>
            </a:pathLst>
          </a:custGeom>
          <a:blipFill>
            <a:blip r:embed="rId13">
              <a:extLst>
                <a:ext uri="{96DAC541-7B7A-43D3-8B79-37D633B846F1}">
                  <asvg:svgBlip xmlns:asvg="http://schemas.microsoft.com/office/drawing/2016/SVG/main" xmlns="" r:embed="rId14"/>
                </a:ext>
              </a:extLst>
            </a:blip>
            <a:stretch>
              <a:fillRect/>
            </a:stretch>
          </a:blipFill>
        </p:spPr>
      </p:sp>
      <p:sp>
        <p:nvSpPr>
          <p:cNvPr id="21" name="Freeform 21"/>
          <p:cNvSpPr/>
          <p:nvPr/>
        </p:nvSpPr>
        <p:spPr>
          <a:xfrm>
            <a:off x="1379238" y="1028700"/>
            <a:ext cx="1011238" cy="989174"/>
          </a:xfrm>
          <a:custGeom>
            <a:avLst/>
            <a:gdLst/>
            <a:ahLst/>
            <a:cxnLst/>
            <a:rect l="l" t="t" r="r" b="b"/>
            <a:pathLst>
              <a:path w="1011238" h="989174">
                <a:moveTo>
                  <a:pt x="0" y="0"/>
                </a:moveTo>
                <a:lnTo>
                  <a:pt x="1011238" y="0"/>
                </a:lnTo>
                <a:lnTo>
                  <a:pt x="1011238" y="989174"/>
                </a:lnTo>
                <a:lnTo>
                  <a:pt x="0" y="989174"/>
                </a:lnTo>
                <a:lnTo>
                  <a:pt x="0" y="0"/>
                </a:lnTo>
                <a:close/>
              </a:path>
            </a:pathLst>
          </a:custGeom>
          <a:blipFill>
            <a:blip r:embed="rId15">
              <a:extLst>
                <a:ext uri="{96DAC541-7B7A-43D3-8B79-37D633B846F1}">
                  <asvg:svgBlip xmlns:asvg="http://schemas.microsoft.com/office/drawing/2016/SVG/main" xmlns="" r:embed="rId16"/>
                </a:ext>
              </a:extLst>
            </a:blip>
            <a:stretch>
              <a:fillRect/>
            </a:stretch>
          </a:blipFill>
        </p:spPr>
      </p:sp>
      <p:sp>
        <p:nvSpPr>
          <p:cNvPr id="22" name="Freeform 22"/>
          <p:cNvSpPr/>
          <p:nvPr/>
        </p:nvSpPr>
        <p:spPr>
          <a:xfrm>
            <a:off x="843810" y="2715372"/>
            <a:ext cx="16600379" cy="6853502"/>
          </a:xfrm>
          <a:custGeom>
            <a:avLst/>
            <a:gdLst/>
            <a:ahLst/>
            <a:cxnLst/>
            <a:rect l="l" t="t" r="r" b="b"/>
            <a:pathLst>
              <a:path w="16600379" h="6853502">
                <a:moveTo>
                  <a:pt x="0" y="0"/>
                </a:moveTo>
                <a:lnTo>
                  <a:pt x="16600380" y="0"/>
                </a:lnTo>
                <a:lnTo>
                  <a:pt x="16600380" y="6853501"/>
                </a:lnTo>
                <a:lnTo>
                  <a:pt x="0" y="6853501"/>
                </a:lnTo>
                <a:lnTo>
                  <a:pt x="0" y="0"/>
                </a:lnTo>
                <a:close/>
              </a:path>
            </a:pathLst>
          </a:custGeom>
          <a:blipFill>
            <a:blip r:embed="rId17"/>
            <a:stretch>
              <a:fillRect/>
            </a:stretch>
          </a:blipFill>
        </p:spPr>
      </p:sp>
      <p:sp>
        <p:nvSpPr>
          <p:cNvPr id="23" name="TextBox 23"/>
          <p:cNvSpPr txBox="1"/>
          <p:nvPr/>
        </p:nvSpPr>
        <p:spPr>
          <a:xfrm>
            <a:off x="775891" y="1534272"/>
            <a:ext cx="16600379" cy="1028700"/>
          </a:xfrm>
          <a:prstGeom prst="rect">
            <a:avLst/>
          </a:prstGeom>
        </p:spPr>
        <p:txBody>
          <a:bodyPr lIns="0" tIns="0" rIns="0" bIns="0" rtlCol="0" anchor="t">
            <a:spAutoFit/>
          </a:bodyPr>
          <a:lstStyle/>
          <a:p>
            <a:pPr algn="ctr">
              <a:lnSpc>
                <a:spcPts val="8400"/>
              </a:lnSpc>
              <a:spcBef>
                <a:spcPct val="0"/>
              </a:spcBef>
            </a:pPr>
            <a:r>
              <a:rPr lang="en-US" sz="6000" u="sng">
                <a:solidFill>
                  <a:srgbClr val="FFACC2"/>
                </a:solidFill>
                <a:latin typeface="Saira ExtraCondensed Bold"/>
              </a:rPr>
              <a:t>KỸ THUẬT K-WAYS MERGE SORT</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DFCF5"/>
        </a:solidFill>
        <a:effectLst/>
      </p:bgPr>
    </p:bg>
    <p:spTree>
      <p:nvGrpSpPr>
        <p:cNvPr id="1" name=""/>
        <p:cNvGrpSpPr/>
        <p:nvPr/>
      </p:nvGrpSpPr>
      <p:grpSpPr>
        <a:xfrm>
          <a:off x="0" y="0"/>
          <a:ext cx="0" cy="0"/>
          <a:chOff x="0" y="0"/>
          <a:chExt cx="0" cy="0"/>
        </a:xfrm>
      </p:grpSpPr>
      <p:sp>
        <p:nvSpPr>
          <p:cNvPr id="2" name="Freeform 2"/>
          <p:cNvSpPr/>
          <p:nvPr/>
        </p:nvSpPr>
        <p:spPr>
          <a:xfrm>
            <a:off x="-141863" y="-7806166"/>
            <a:ext cx="18571727" cy="18571727"/>
          </a:xfrm>
          <a:custGeom>
            <a:avLst/>
            <a:gdLst/>
            <a:ahLst/>
            <a:cxnLst/>
            <a:rect l="l" t="t" r="r" b="b"/>
            <a:pathLst>
              <a:path w="18571727" h="18571727">
                <a:moveTo>
                  <a:pt x="0" y="0"/>
                </a:moveTo>
                <a:lnTo>
                  <a:pt x="18571726" y="0"/>
                </a:lnTo>
                <a:lnTo>
                  <a:pt x="18571726" y="18571727"/>
                </a:lnTo>
                <a:lnTo>
                  <a:pt x="0" y="18571727"/>
                </a:lnTo>
                <a:lnTo>
                  <a:pt x="0" y="0"/>
                </a:lnTo>
                <a:close/>
              </a:path>
            </a:pathLst>
          </a:custGeom>
          <a:blipFill>
            <a:blip r:embed="rId4"/>
            <a:stretch>
              <a:fillRect/>
            </a:stretch>
          </a:blipFill>
        </p:spPr>
      </p:sp>
      <p:pic>
        <p:nvPicPr>
          <p:cNvPr id="3" name="Picture 3">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rcRect/>
          <a:stretch>
            <a:fillRect/>
          </a:stretch>
        </p:blipFill>
        <p:spPr>
          <a:xfrm>
            <a:off x="1157775" y="613148"/>
            <a:ext cx="15972450" cy="8984503"/>
          </a:xfrm>
          <a:prstGeom prst="rect">
            <a:avLst/>
          </a:prstGeom>
        </p:spPr>
      </p:pic>
    </p:spTree>
  </p:cSld>
  <p:clrMapOvr>
    <a:masterClrMapping/>
  </p:clrMapOvr>
  <p:timing>
    <p:tnLst>
      <p:par>
        <p:cTn id="1" dur="indefinite" restart="never" nodeType="tmRoot">
          <p:childTnLst>
            <p:video>
              <p:cMediaNode vol="100000">
                <p:cTn id="2" fill="hold" display="0">
                  <p:stCondLst>
                    <p:cond delay="indefinite"/>
                  </p:stCondLst>
                </p:cTn>
                <p:tgtEl>
                  <p:spTgt spid="3"/>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12491" t="-55530" r="-23233" b="-5529"/>
            </a:stretch>
          </a:blipFill>
        </p:spPr>
      </p:sp>
      <p:sp>
        <p:nvSpPr>
          <p:cNvPr id="3" name="Freeform 3"/>
          <p:cNvSpPr/>
          <p:nvPr/>
        </p:nvSpPr>
        <p:spPr>
          <a:xfrm>
            <a:off x="1833340" y="1028700"/>
            <a:ext cx="6263120" cy="4122272"/>
          </a:xfrm>
          <a:custGeom>
            <a:avLst/>
            <a:gdLst/>
            <a:ahLst/>
            <a:cxnLst/>
            <a:rect l="l" t="t" r="r" b="b"/>
            <a:pathLst>
              <a:path w="6263120" h="4122272">
                <a:moveTo>
                  <a:pt x="0" y="0"/>
                </a:moveTo>
                <a:lnTo>
                  <a:pt x="6263120" y="0"/>
                </a:lnTo>
                <a:lnTo>
                  <a:pt x="6263120" y="4122272"/>
                </a:lnTo>
                <a:lnTo>
                  <a:pt x="0" y="4122272"/>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4" name="Freeform 4"/>
          <p:cNvSpPr/>
          <p:nvPr/>
        </p:nvSpPr>
        <p:spPr>
          <a:xfrm>
            <a:off x="10647618" y="3155962"/>
            <a:ext cx="6611682" cy="4351689"/>
          </a:xfrm>
          <a:custGeom>
            <a:avLst/>
            <a:gdLst/>
            <a:ahLst/>
            <a:cxnLst/>
            <a:rect l="l" t="t" r="r" b="b"/>
            <a:pathLst>
              <a:path w="6611682" h="4351689">
                <a:moveTo>
                  <a:pt x="0" y="0"/>
                </a:moveTo>
                <a:lnTo>
                  <a:pt x="6611682" y="0"/>
                </a:lnTo>
                <a:lnTo>
                  <a:pt x="6611682" y="4351689"/>
                </a:lnTo>
                <a:lnTo>
                  <a:pt x="0" y="4351689"/>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5" name="Freeform 5"/>
          <p:cNvSpPr/>
          <p:nvPr/>
        </p:nvSpPr>
        <p:spPr>
          <a:xfrm>
            <a:off x="4706829" y="5729784"/>
            <a:ext cx="6263120" cy="4122272"/>
          </a:xfrm>
          <a:custGeom>
            <a:avLst/>
            <a:gdLst/>
            <a:ahLst/>
            <a:cxnLst/>
            <a:rect l="l" t="t" r="r" b="b"/>
            <a:pathLst>
              <a:path w="6263120" h="4122272">
                <a:moveTo>
                  <a:pt x="0" y="0"/>
                </a:moveTo>
                <a:lnTo>
                  <a:pt x="6263120" y="0"/>
                </a:lnTo>
                <a:lnTo>
                  <a:pt x="6263120" y="4122272"/>
                </a:lnTo>
                <a:lnTo>
                  <a:pt x="0" y="4122272"/>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6" name="Freeform 6"/>
          <p:cNvSpPr/>
          <p:nvPr/>
        </p:nvSpPr>
        <p:spPr>
          <a:xfrm>
            <a:off x="12424280" y="7861331"/>
            <a:ext cx="922864" cy="941698"/>
          </a:xfrm>
          <a:custGeom>
            <a:avLst/>
            <a:gdLst/>
            <a:ahLst/>
            <a:cxnLst/>
            <a:rect l="l" t="t" r="r" b="b"/>
            <a:pathLst>
              <a:path w="922864" h="941698">
                <a:moveTo>
                  <a:pt x="0" y="0"/>
                </a:moveTo>
                <a:lnTo>
                  <a:pt x="922864" y="0"/>
                </a:lnTo>
                <a:lnTo>
                  <a:pt x="922864" y="941698"/>
                </a:lnTo>
                <a:lnTo>
                  <a:pt x="0" y="941698"/>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7" name="Freeform 7"/>
          <p:cNvSpPr/>
          <p:nvPr/>
        </p:nvSpPr>
        <p:spPr>
          <a:xfrm>
            <a:off x="9144000" y="1252399"/>
            <a:ext cx="544451" cy="483077"/>
          </a:xfrm>
          <a:custGeom>
            <a:avLst/>
            <a:gdLst/>
            <a:ahLst/>
            <a:cxnLst/>
            <a:rect l="l" t="t" r="r" b="b"/>
            <a:pathLst>
              <a:path w="544451" h="483077">
                <a:moveTo>
                  <a:pt x="0" y="0"/>
                </a:moveTo>
                <a:lnTo>
                  <a:pt x="544451" y="0"/>
                </a:lnTo>
                <a:lnTo>
                  <a:pt x="544451" y="483077"/>
                </a:lnTo>
                <a:lnTo>
                  <a:pt x="0" y="483077"/>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p:spPr>
      </p:sp>
      <p:sp>
        <p:nvSpPr>
          <p:cNvPr id="8" name="Freeform 8"/>
          <p:cNvSpPr/>
          <p:nvPr/>
        </p:nvSpPr>
        <p:spPr>
          <a:xfrm>
            <a:off x="8456674" y="1252399"/>
            <a:ext cx="544451" cy="483077"/>
          </a:xfrm>
          <a:custGeom>
            <a:avLst/>
            <a:gdLst/>
            <a:ahLst/>
            <a:cxnLst/>
            <a:rect l="l" t="t" r="r" b="b"/>
            <a:pathLst>
              <a:path w="544451" h="483077">
                <a:moveTo>
                  <a:pt x="0" y="0"/>
                </a:moveTo>
                <a:lnTo>
                  <a:pt x="544451" y="0"/>
                </a:lnTo>
                <a:lnTo>
                  <a:pt x="544451" y="483077"/>
                </a:lnTo>
                <a:lnTo>
                  <a:pt x="0" y="483077"/>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p:spPr>
      </p:sp>
      <p:sp>
        <p:nvSpPr>
          <p:cNvPr id="9" name="Freeform 9"/>
          <p:cNvSpPr/>
          <p:nvPr/>
        </p:nvSpPr>
        <p:spPr>
          <a:xfrm>
            <a:off x="1838278" y="8685558"/>
            <a:ext cx="1414220" cy="1082521"/>
          </a:xfrm>
          <a:custGeom>
            <a:avLst/>
            <a:gdLst/>
            <a:ahLst/>
            <a:cxnLst/>
            <a:rect l="l" t="t" r="r" b="b"/>
            <a:pathLst>
              <a:path w="1414220" h="1082521">
                <a:moveTo>
                  <a:pt x="0" y="0"/>
                </a:moveTo>
                <a:lnTo>
                  <a:pt x="1414220" y="0"/>
                </a:lnTo>
                <a:lnTo>
                  <a:pt x="1414220" y="1082522"/>
                </a:lnTo>
                <a:lnTo>
                  <a:pt x="0" y="1082522"/>
                </a:lnTo>
                <a:lnTo>
                  <a:pt x="0" y="0"/>
                </a:lnTo>
                <a:close/>
              </a:path>
            </a:pathLst>
          </a:custGeom>
          <a:blipFill>
            <a:blip r:embed="rId9">
              <a:extLst>
                <a:ext uri="{96DAC541-7B7A-43D3-8B79-37D633B846F1}">
                  <asvg:svgBlip xmlns:asvg="http://schemas.microsoft.com/office/drawing/2016/SVG/main" xmlns="" r:embed="rId10"/>
                </a:ext>
              </a:extLst>
            </a:blip>
            <a:stretch>
              <a:fillRect/>
            </a:stretch>
          </a:blipFill>
        </p:spPr>
      </p:sp>
      <p:sp>
        <p:nvSpPr>
          <p:cNvPr id="10" name="Freeform 10"/>
          <p:cNvSpPr/>
          <p:nvPr/>
        </p:nvSpPr>
        <p:spPr>
          <a:xfrm>
            <a:off x="1833340" y="7249659"/>
            <a:ext cx="1414220" cy="1082521"/>
          </a:xfrm>
          <a:custGeom>
            <a:avLst/>
            <a:gdLst/>
            <a:ahLst/>
            <a:cxnLst/>
            <a:rect l="l" t="t" r="r" b="b"/>
            <a:pathLst>
              <a:path w="1414220" h="1082521">
                <a:moveTo>
                  <a:pt x="0" y="0"/>
                </a:moveTo>
                <a:lnTo>
                  <a:pt x="1414220" y="0"/>
                </a:lnTo>
                <a:lnTo>
                  <a:pt x="1414220" y="1082521"/>
                </a:lnTo>
                <a:lnTo>
                  <a:pt x="0" y="1082521"/>
                </a:lnTo>
                <a:lnTo>
                  <a:pt x="0" y="0"/>
                </a:lnTo>
                <a:close/>
              </a:path>
            </a:pathLst>
          </a:custGeom>
          <a:blipFill>
            <a:blip r:embed="rId9">
              <a:extLst>
                <a:ext uri="{96DAC541-7B7A-43D3-8B79-37D633B846F1}">
                  <asvg:svgBlip xmlns:asvg="http://schemas.microsoft.com/office/drawing/2016/SVG/main" xmlns="" r:embed="rId10"/>
                </a:ext>
              </a:extLst>
            </a:blip>
            <a:stretch>
              <a:fillRect/>
            </a:stretch>
          </a:blipFill>
        </p:spPr>
      </p:sp>
      <p:sp>
        <p:nvSpPr>
          <p:cNvPr id="11" name="Freeform 11"/>
          <p:cNvSpPr/>
          <p:nvPr/>
        </p:nvSpPr>
        <p:spPr>
          <a:xfrm>
            <a:off x="10606521" y="-277687"/>
            <a:ext cx="6345315" cy="3060173"/>
          </a:xfrm>
          <a:custGeom>
            <a:avLst/>
            <a:gdLst/>
            <a:ahLst/>
            <a:cxnLst/>
            <a:rect l="l" t="t" r="r" b="b"/>
            <a:pathLst>
              <a:path w="6345315" h="3060173">
                <a:moveTo>
                  <a:pt x="0" y="0"/>
                </a:moveTo>
                <a:lnTo>
                  <a:pt x="6345315" y="0"/>
                </a:lnTo>
                <a:lnTo>
                  <a:pt x="6345315" y="3060173"/>
                </a:lnTo>
                <a:lnTo>
                  <a:pt x="0" y="3060173"/>
                </a:lnTo>
                <a:lnTo>
                  <a:pt x="0" y="0"/>
                </a:lnTo>
                <a:close/>
              </a:path>
            </a:pathLst>
          </a:custGeom>
          <a:blipFill>
            <a:blip r:embed="rId11"/>
            <a:stretch>
              <a:fillRect t="-17518" b="-17518"/>
            </a:stretch>
          </a:blipFill>
        </p:spPr>
      </p:sp>
      <p:grpSp>
        <p:nvGrpSpPr>
          <p:cNvPr id="12" name="Group 12"/>
          <p:cNvGrpSpPr/>
          <p:nvPr/>
        </p:nvGrpSpPr>
        <p:grpSpPr>
          <a:xfrm>
            <a:off x="2351580" y="2480105"/>
            <a:ext cx="5226640" cy="1761710"/>
            <a:chOff x="0" y="0"/>
            <a:chExt cx="6968854" cy="2348947"/>
          </a:xfrm>
        </p:grpSpPr>
        <p:sp>
          <p:nvSpPr>
            <p:cNvPr id="13" name="TextBox 13"/>
            <p:cNvSpPr txBox="1"/>
            <p:nvPr/>
          </p:nvSpPr>
          <p:spPr>
            <a:xfrm>
              <a:off x="0" y="0"/>
              <a:ext cx="6968854" cy="1219200"/>
            </a:xfrm>
            <a:prstGeom prst="rect">
              <a:avLst/>
            </a:prstGeom>
          </p:spPr>
          <p:txBody>
            <a:bodyPr lIns="0" tIns="0" rIns="0" bIns="0" rtlCol="0" anchor="t">
              <a:spAutoFit/>
            </a:bodyPr>
            <a:lstStyle/>
            <a:p>
              <a:pPr marL="0" lvl="0" indent="0" algn="ctr">
                <a:lnSpc>
                  <a:spcPts val="7200"/>
                </a:lnSpc>
                <a:spcBef>
                  <a:spcPct val="0"/>
                </a:spcBef>
              </a:pPr>
              <a:r>
                <a:rPr lang="en-US" sz="6000">
                  <a:solidFill>
                    <a:srgbClr val="FF9925"/>
                  </a:solidFill>
                  <a:latin typeface="Saira ExtraCondensed Medium"/>
                </a:rPr>
                <a:t>DOUBLE BUFFERING</a:t>
              </a:r>
            </a:p>
          </p:txBody>
        </p:sp>
        <p:sp>
          <p:nvSpPr>
            <p:cNvPr id="14" name="TextBox 14"/>
            <p:cNvSpPr txBox="1"/>
            <p:nvPr/>
          </p:nvSpPr>
          <p:spPr>
            <a:xfrm>
              <a:off x="0" y="1367872"/>
              <a:ext cx="6968854" cy="981075"/>
            </a:xfrm>
            <a:prstGeom prst="rect">
              <a:avLst/>
            </a:prstGeom>
          </p:spPr>
          <p:txBody>
            <a:bodyPr lIns="0" tIns="0" rIns="0" bIns="0" rtlCol="0" anchor="t">
              <a:spAutoFit/>
            </a:bodyPr>
            <a:lstStyle/>
            <a:p>
              <a:pPr algn="ctr">
                <a:lnSpc>
                  <a:spcPts val="3000"/>
                </a:lnSpc>
              </a:pPr>
              <a:r>
                <a:rPr lang="en-US" sz="2000">
                  <a:solidFill>
                    <a:srgbClr val="272727"/>
                  </a:solidFill>
                  <a:latin typeface="Muli Light"/>
                </a:rPr>
                <a:t>Để giảm thời gian I/O request. </a:t>
              </a:r>
            </a:p>
            <a:p>
              <a:pPr marL="0" lvl="0" indent="0" algn="ctr">
                <a:lnSpc>
                  <a:spcPts val="3000"/>
                </a:lnSpc>
              </a:pPr>
              <a:r>
                <a:rPr lang="en-US" sz="2000">
                  <a:solidFill>
                    <a:srgbClr val="272727"/>
                  </a:solidFill>
                  <a:latin typeface="Muli Light"/>
                </a:rPr>
                <a:t>Đọc dữ liệu theo từng blocks.</a:t>
              </a:r>
            </a:p>
          </p:txBody>
        </p:sp>
      </p:grpSp>
      <p:grpSp>
        <p:nvGrpSpPr>
          <p:cNvPr id="15" name="Group 15"/>
          <p:cNvGrpSpPr/>
          <p:nvPr/>
        </p:nvGrpSpPr>
        <p:grpSpPr>
          <a:xfrm>
            <a:off x="11074758" y="4812321"/>
            <a:ext cx="5776452" cy="1381125"/>
            <a:chOff x="0" y="0"/>
            <a:chExt cx="7701937" cy="1841500"/>
          </a:xfrm>
        </p:grpSpPr>
        <p:sp>
          <p:nvSpPr>
            <p:cNvPr id="16" name="TextBox 16"/>
            <p:cNvSpPr txBox="1"/>
            <p:nvPr/>
          </p:nvSpPr>
          <p:spPr>
            <a:xfrm>
              <a:off x="0" y="0"/>
              <a:ext cx="7701937" cy="1219200"/>
            </a:xfrm>
            <a:prstGeom prst="rect">
              <a:avLst/>
            </a:prstGeom>
          </p:spPr>
          <p:txBody>
            <a:bodyPr lIns="0" tIns="0" rIns="0" bIns="0" rtlCol="0" anchor="t">
              <a:spAutoFit/>
            </a:bodyPr>
            <a:lstStyle/>
            <a:p>
              <a:pPr marL="0" lvl="0" indent="0" algn="ctr">
                <a:lnSpc>
                  <a:spcPts val="7200"/>
                </a:lnSpc>
                <a:spcBef>
                  <a:spcPct val="0"/>
                </a:spcBef>
              </a:pPr>
              <a:r>
                <a:rPr lang="en-US" sz="6000">
                  <a:solidFill>
                    <a:srgbClr val="FF9925"/>
                  </a:solidFill>
                  <a:latin typeface="Saira ExtraCondensed Medium"/>
                </a:rPr>
                <a:t>REPLACEMENT SELECTION</a:t>
              </a:r>
            </a:p>
          </p:txBody>
        </p:sp>
        <p:sp>
          <p:nvSpPr>
            <p:cNvPr id="17" name="TextBox 17"/>
            <p:cNvSpPr txBox="1"/>
            <p:nvPr/>
          </p:nvSpPr>
          <p:spPr>
            <a:xfrm>
              <a:off x="0" y="1368425"/>
              <a:ext cx="7701937" cy="473075"/>
            </a:xfrm>
            <a:prstGeom prst="rect">
              <a:avLst/>
            </a:prstGeom>
          </p:spPr>
          <p:txBody>
            <a:bodyPr lIns="0" tIns="0" rIns="0" bIns="0" rtlCol="0" anchor="t">
              <a:spAutoFit/>
            </a:bodyPr>
            <a:lstStyle/>
            <a:p>
              <a:pPr marL="0" lvl="0" indent="0" algn="ctr">
                <a:lnSpc>
                  <a:spcPts val="3000"/>
                </a:lnSpc>
              </a:pPr>
              <a:r>
                <a:rPr lang="en-US" sz="2000">
                  <a:solidFill>
                    <a:srgbClr val="272727"/>
                  </a:solidFill>
                  <a:latin typeface="Muli Light"/>
                </a:rPr>
                <a:t>Dùng heap để cải tiến việc merge các runs.</a:t>
              </a:r>
            </a:p>
          </p:txBody>
        </p:sp>
      </p:grpSp>
      <p:grpSp>
        <p:nvGrpSpPr>
          <p:cNvPr id="18" name="Group 18"/>
          <p:cNvGrpSpPr/>
          <p:nvPr/>
        </p:nvGrpSpPr>
        <p:grpSpPr>
          <a:xfrm>
            <a:off x="5180594" y="6731852"/>
            <a:ext cx="5226640" cy="2676525"/>
            <a:chOff x="0" y="0"/>
            <a:chExt cx="6968854" cy="3568700"/>
          </a:xfrm>
        </p:grpSpPr>
        <p:sp>
          <p:nvSpPr>
            <p:cNvPr id="19" name="TextBox 19"/>
            <p:cNvSpPr txBox="1"/>
            <p:nvPr/>
          </p:nvSpPr>
          <p:spPr>
            <a:xfrm>
              <a:off x="0" y="0"/>
              <a:ext cx="6968854" cy="2438400"/>
            </a:xfrm>
            <a:prstGeom prst="rect">
              <a:avLst/>
            </a:prstGeom>
          </p:spPr>
          <p:txBody>
            <a:bodyPr lIns="0" tIns="0" rIns="0" bIns="0" rtlCol="0" anchor="t">
              <a:spAutoFit/>
            </a:bodyPr>
            <a:lstStyle/>
            <a:p>
              <a:pPr marL="0" lvl="0" indent="0" algn="ctr">
                <a:lnSpc>
                  <a:spcPts val="7200"/>
                </a:lnSpc>
                <a:spcBef>
                  <a:spcPct val="0"/>
                </a:spcBef>
              </a:pPr>
              <a:r>
                <a:rPr lang="en-US" sz="6000">
                  <a:solidFill>
                    <a:srgbClr val="FF9925"/>
                  </a:solidFill>
                  <a:latin typeface="Saira ExtraCondensed Medium"/>
                </a:rPr>
                <a:t>INCREASE BUFFERS OUTPUT</a:t>
              </a:r>
            </a:p>
          </p:txBody>
        </p:sp>
        <p:sp>
          <p:nvSpPr>
            <p:cNvPr id="20" name="TextBox 20"/>
            <p:cNvSpPr txBox="1"/>
            <p:nvPr/>
          </p:nvSpPr>
          <p:spPr>
            <a:xfrm>
              <a:off x="0" y="2587625"/>
              <a:ext cx="6968854" cy="981075"/>
            </a:xfrm>
            <a:prstGeom prst="rect">
              <a:avLst/>
            </a:prstGeom>
          </p:spPr>
          <p:txBody>
            <a:bodyPr lIns="0" tIns="0" rIns="0" bIns="0" rtlCol="0" anchor="t">
              <a:spAutoFit/>
            </a:bodyPr>
            <a:lstStyle/>
            <a:p>
              <a:pPr marL="0" lvl="0" indent="0" algn="ctr">
                <a:lnSpc>
                  <a:spcPts val="3000"/>
                </a:lnSpc>
              </a:pPr>
              <a:r>
                <a:rPr lang="en-US" sz="2000">
                  <a:solidFill>
                    <a:srgbClr val="272727"/>
                  </a:solidFill>
                  <a:latin typeface="Muli Light"/>
                </a:rPr>
                <a:t>Giảm tốc độ xử lý khi chia các file để merge các runs.</a:t>
              </a:r>
            </a:p>
          </p:txBody>
        </p:sp>
      </p:grpSp>
      <p:sp>
        <p:nvSpPr>
          <p:cNvPr id="21" name="TextBox 21"/>
          <p:cNvSpPr txBox="1"/>
          <p:nvPr/>
        </p:nvSpPr>
        <p:spPr>
          <a:xfrm>
            <a:off x="10606521" y="936068"/>
            <a:ext cx="6345315" cy="1566544"/>
          </a:xfrm>
          <a:prstGeom prst="rect">
            <a:avLst/>
          </a:prstGeom>
        </p:spPr>
        <p:txBody>
          <a:bodyPr lIns="0" tIns="0" rIns="0" bIns="0" rtlCol="0" anchor="t">
            <a:spAutoFit/>
          </a:bodyPr>
          <a:lstStyle/>
          <a:p>
            <a:pPr algn="ctr">
              <a:lnSpc>
                <a:spcPts val="12880"/>
              </a:lnSpc>
            </a:pPr>
            <a:r>
              <a:rPr lang="en-US" sz="9200">
                <a:solidFill>
                  <a:srgbClr val="FEEF99"/>
                </a:solidFill>
                <a:latin typeface="Noto Sans Bold"/>
              </a:rPr>
              <a:t>CẢI TIẾN</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489EE"/>
        </a:solidFill>
        <a:effectLst/>
      </p:bgPr>
    </p:bg>
    <p:spTree>
      <p:nvGrpSpPr>
        <p:cNvPr id="1" name=""/>
        <p:cNvGrpSpPr/>
        <p:nvPr/>
      </p:nvGrpSpPr>
      <p:grpSpPr>
        <a:xfrm>
          <a:off x="0" y="0"/>
          <a:ext cx="0" cy="0"/>
          <a:chOff x="0" y="0"/>
          <a:chExt cx="0" cy="0"/>
        </a:xfrm>
      </p:grpSpPr>
      <p:grpSp>
        <p:nvGrpSpPr>
          <p:cNvPr id="2" name="Group 2"/>
          <p:cNvGrpSpPr/>
          <p:nvPr/>
        </p:nvGrpSpPr>
        <p:grpSpPr>
          <a:xfrm>
            <a:off x="514350" y="500286"/>
            <a:ext cx="17259300" cy="9286429"/>
            <a:chOff x="0" y="0"/>
            <a:chExt cx="4545659" cy="2445808"/>
          </a:xfrm>
        </p:grpSpPr>
        <p:sp>
          <p:nvSpPr>
            <p:cNvPr id="3" name="Freeform 3"/>
            <p:cNvSpPr/>
            <p:nvPr/>
          </p:nvSpPr>
          <p:spPr>
            <a:xfrm>
              <a:off x="0" y="0"/>
              <a:ext cx="4545659" cy="2445808"/>
            </a:xfrm>
            <a:custGeom>
              <a:avLst/>
              <a:gdLst/>
              <a:ahLst/>
              <a:cxnLst/>
              <a:rect l="l" t="t" r="r" b="b"/>
              <a:pathLst>
                <a:path w="4545659" h="2445808">
                  <a:moveTo>
                    <a:pt x="0" y="0"/>
                  </a:moveTo>
                  <a:lnTo>
                    <a:pt x="4545659" y="0"/>
                  </a:lnTo>
                  <a:lnTo>
                    <a:pt x="4545659" y="2445808"/>
                  </a:lnTo>
                  <a:lnTo>
                    <a:pt x="0" y="2445808"/>
                  </a:lnTo>
                  <a:close/>
                </a:path>
              </a:pathLst>
            </a:custGeom>
            <a:solidFill>
              <a:srgbClr val="FDFCF5"/>
            </a:solidFill>
            <a:ln w="28575" cap="sq">
              <a:solidFill>
                <a:srgbClr val="272727"/>
              </a:solidFill>
              <a:prstDash val="solid"/>
              <a:miter/>
            </a:ln>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3499"/>
                </a:lnSpc>
              </a:pPr>
              <a:endParaRPr/>
            </a:p>
          </p:txBody>
        </p:sp>
      </p:grpSp>
      <p:sp>
        <p:nvSpPr>
          <p:cNvPr id="5" name="Freeform 5"/>
          <p:cNvSpPr/>
          <p:nvPr/>
        </p:nvSpPr>
        <p:spPr>
          <a:xfrm>
            <a:off x="8494425" y="3204930"/>
            <a:ext cx="8764875" cy="4337613"/>
          </a:xfrm>
          <a:custGeom>
            <a:avLst/>
            <a:gdLst/>
            <a:ahLst/>
            <a:cxnLst/>
            <a:rect l="l" t="t" r="r" b="b"/>
            <a:pathLst>
              <a:path w="8764875" h="4337613">
                <a:moveTo>
                  <a:pt x="0" y="0"/>
                </a:moveTo>
                <a:lnTo>
                  <a:pt x="8764875" y="0"/>
                </a:lnTo>
                <a:lnTo>
                  <a:pt x="8764875" y="4337613"/>
                </a:lnTo>
                <a:lnTo>
                  <a:pt x="0" y="4337613"/>
                </a:lnTo>
                <a:lnTo>
                  <a:pt x="0" y="0"/>
                </a:lnTo>
                <a:close/>
              </a:path>
            </a:pathLst>
          </a:custGeom>
          <a:blipFill>
            <a:blip r:embed="rId2"/>
            <a:stretch>
              <a:fillRect/>
            </a:stretch>
          </a:blipFill>
        </p:spPr>
      </p:sp>
      <p:sp>
        <p:nvSpPr>
          <p:cNvPr id="6" name="TextBox 6"/>
          <p:cNvSpPr txBox="1"/>
          <p:nvPr/>
        </p:nvSpPr>
        <p:spPr>
          <a:xfrm>
            <a:off x="1028700" y="1314450"/>
            <a:ext cx="10319369" cy="1228724"/>
          </a:xfrm>
          <a:prstGeom prst="rect">
            <a:avLst/>
          </a:prstGeom>
        </p:spPr>
        <p:txBody>
          <a:bodyPr lIns="0" tIns="0" rIns="0" bIns="0" rtlCol="0" anchor="t">
            <a:spAutoFit/>
          </a:bodyPr>
          <a:lstStyle/>
          <a:p>
            <a:pPr marL="0" lvl="0" indent="0" algn="l">
              <a:lnSpc>
                <a:spcPts val="8999"/>
              </a:lnSpc>
              <a:spcBef>
                <a:spcPct val="0"/>
              </a:spcBef>
            </a:pPr>
            <a:r>
              <a:rPr lang="en-US" sz="9999">
                <a:solidFill>
                  <a:srgbClr val="FFACC2"/>
                </a:solidFill>
                <a:latin typeface="Saira ExtraCondensed Medium"/>
              </a:rPr>
              <a:t>REPLACEMENT SELECTION</a:t>
            </a:r>
          </a:p>
        </p:txBody>
      </p:sp>
      <p:sp>
        <p:nvSpPr>
          <p:cNvPr id="7" name="TextBox 7"/>
          <p:cNvSpPr txBox="1"/>
          <p:nvPr/>
        </p:nvSpPr>
        <p:spPr>
          <a:xfrm>
            <a:off x="1028700" y="2634137"/>
            <a:ext cx="8278394" cy="9137650"/>
          </a:xfrm>
          <a:prstGeom prst="rect">
            <a:avLst/>
          </a:prstGeom>
        </p:spPr>
        <p:txBody>
          <a:bodyPr lIns="0" tIns="0" rIns="0" bIns="0" rtlCol="0" anchor="t">
            <a:spAutoFit/>
          </a:bodyPr>
          <a:lstStyle/>
          <a:p>
            <a:pPr algn="just">
              <a:lnSpc>
                <a:spcPts val="5599"/>
              </a:lnSpc>
            </a:pPr>
            <a:r>
              <a:rPr lang="en-US" sz="3999">
                <a:solidFill>
                  <a:srgbClr val="000000"/>
                </a:solidFill>
                <a:latin typeface="Cabin"/>
              </a:rPr>
              <a:t>1. Đọc M records thành một heap</a:t>
            </a:r>
          </a:p>
          <a:p>
            <a:pPr algn="just">
              <a:lnSpc>
                <a:spcPts val="5599"/>
              </a:lnSpc>
            </a:pPr>
            <a:r>
              <a:rPr lang="en-US" sz="3999">
                <a:solidFill>
                  <a:srgbClr val="000000"/>
                </a:solidFill>
                <a:latin typeface="Cabin"/>
              </a:rPr>
              <a:t>2. While (heap không rỗng)</a:t>
            </a:r>
          </a:p>
          <a:p>
            <a:pPr algn="just">
              <a:lnSpc>
                <a:spcPts val="5599"/>
              </a:lnSpc>
            </a:pPr>
            <a:r>
              <a:rPr lang="en-US" sz="3999">
                <a:solidFill>
                  <a:srgbClr val="000000"/>
                </a:solidFill>
                <a:latin typeface="Cabin"/>
              </a:rPr>
              <a:t>a) Đưa root vào output buffer</a:t>
            </a:r>
          </a:p>
          <a:p>
            <a:pPr algn="just">
              <a:lnSpc>
                <a:spcPts val="5599"/>
              </a:lnSpc>
            </a:pPr>
            <a:r>
              <a:rPr lang="en-US" sz="3999">
                <a:solidFill>
                  <a:srgbClr val="000000"/>
                </a:solidFill>
                <a:latin typeface="Cabin"/>
              </a:rPr>
              <a:t>b) While (next input record &gt; root)</a:t>
            </a:r>
          </a:p>
          <a:p>
            <a:pPr algn="just">
              <a:lnSpc>
                <a:spcPts val="5599"/>
              </a:lnSpc>
            </a:pPr>
            <a:r>
              <a:rPr lang="en-US" sz="3999">
                <a:solidFill>
                  <a:srgbClr val="000000"/>
                </a:solidFill>
                <a:latin typeface="Cabin"/>
              </a:rPr>
              <a:t> Chèn next input record vào heap</a:t>
            </a:r>
          </a:p>
          <a:p>
            <a:pPr algn="just">
              <a:lnSpc>
                <a:spcPts val="5599"/>
              </a:lnSpc>
            </a:pPr>
            <a:r>
              <a:rPr lang="en-US" sz="3999">
                <a:solidFill>
                  <a:srgbClr val="000000"/>
                </a:solidFill>
                <a:latin typeface="Cabin"/>
              </a:rPr>
              <a:t>c) While (next input record &lt; root)</a:t>
            </a:r>
          </a:p>
          <a:p>
            <a:pPr algn="just">
              <a:lnSpc>
                <a:spcPts val="5599"/>
              </a:lnSpc>
            </a:pPr>
            <a:r>
              <a:rPr lang="en-US" sz="3999">
                <a:solidFill>
                  <a:srgbClr val="000000"/>
                </a:solidFill>
                <a:latin typeface="Cabin"/>
              </a:rPr>
              <a:t> Lưu record ngoài heap</a:t>
            </a:r>
          </a:p>
          <a:p>
            <a:pPr algn="just">
              <a:lnSpc>
                <a:spcPts val="5599"/>
              </a:lnSpc>
            </a:pPr>
            <a:r>
              <a:rPr lang="en-US" sz="3999">
                <a:solidFill>
                  <a:srgbClr val="000000"/>
                </a:solidFill>
                <a:latin typeface="Cabin"/>
              </a:rPr>
              <a:t>3. Nếu có nhiều input records thì tạo một heap mới với M records và lặp lại bước 2</a:t>
            </a:r>
          </a:p>
          <a:p>
            <a:pPr algn="just">
              <a:lnSpc>
                <a:spcPts val="5599"/>
              </a:lnSpc>
            </a:pPr>
            <a:endParaRPr lang="en-US" sz="3999">
              <a:solidFill>
                <a:srgbClr val="000000"/>
              </a:solidFill>
              <a:latin typeface="Cabin"/>
            </a:endParaRPr>
          </a:p>
          <a:p>
            <a:pPr algn="just">
              <a:lnSpc>
                <a:spcPts val="5599"/>
              </a:lnSpc>
            </a:pPr>
            <a:endParaRPr lang="en-US" sz="3999">
              <a:solidFill>
                <a:srgbClr val="000000"/>
              </a:solidFill>
              <a:latin typeface="Cabin"/>
            </a:endParaRPr>
          </a:p>
          <a:p>
            <a:pPr algn="just">
              <a:lnSpc>
                <a:spcPts val="5599"/>
              </a:lnSpc>
              <a:spcBef>
                <a:spcPct val="0"/>
              </a:spcBef>
            </a:pPr>
            <a:endParaRPr lang="en-US" sz="3999">
              <a:solidFill>
                <a:srgbClr val="000000"/>
              </a:solidFill>
              <a:latin typeface="Cabin"/>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TotalTime>
  <Words>633</Words>
  <Application>Microsoft Office PowerPoint</Application>
  <PresentationFormat>Custom</PresentationFormat>
  <Paragraphs>68</Paragraphs>
  <Slides>15</Slides>
  <Notes>0</Notes>
  <HiddenSlides>0</HiddenSlides>
  <MMClips>2</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15</vt:i4>
      </vt:variant>
    </vt:vector>
  </HeadingPairs>
  <TitlesOfParts>
    <vt:vector size="28" baseType="lpstr">
      <vt:lpstr>Arial</vt:lpstr>
      <vt:lpstr>Muli Bold</vt:lpstr>
      <vt:lpstr>Muli Light</vt:lpstr>
      <vt:lpstr>Cabin</vt:lpstr>
      <vt:lpstr>Saira ExtraCondensed Bold</vt:lpstr>
      <vt:lpstr>Muli Extra-Light</vt:lpstr>
      <vt:lpstr>Muli</vt:lpstr>
      <vt:lpstr>Saira ExtraCondensed Medium</vt:lpstr>
      <vt:lpstr>Saira ExtraCondensed</vt:lpstr>
      <vt:lpstr>Calibri</vt:lpstr>
      <vt:lpstr>Noto Sans Bold</vt:lpstr>
      <vt:lpstr>Cabin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Xanh dương Hồng Cam Hợp xu hướng Hoài cổ Kỹ thuật số Bản thuyết trình Sáng tạo</dc:title>
  <cp:lastModifiedBy>DELL</cp:lastModifiedBy>
  <cp:revision>2</cp:revision>
  <dcterms:created xsi:type="dcterms:W3CDTF">2006-08-16T00:00:00Z</dcterms:created>
  <dcterms:modified xsi:type="dcterms:W3CDTF">2023-10-12T11:45:18Z</dcterms:modified>
  <dc:identifier>DAFxCSaiSXc</dc:identifier>
</cp:coreProperties>
</file>